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35" r:id="rId2"/>
    <p:sldMasterId id="2147484072" r:id="rId3"/>
  </p:sldMasterIdLst>
  <p:notesMasterIdLst>
    <p:notesMasterId r:id="rId79"/>
  </p:notesMasterIdLst>
  <p:sldIdLst>
    <p:sldId id="270" r:id="rId4"/>
    <p:sldId id="371" r:id="rId5"/>
    <p:sldId id="301" r:id="rId6"/>
    <p:sldId id="302" r:id="rId7"/>
    <p:sldId id="303" r:id="rId8"/>
    <p:sldId id="311" r:id="rId9"/>
    <p:sldId id="304" r:id="rId10"/>
    <p:sldId id="305" r:id="rId11"/>
    <p:sldId id="306" r:id="rId12"/>
    <p:sldId id="307" r:id="rId13"/>
    <p:sldId id="308" r:id="rId14"/>
    <p:sldId id="381" r:id="rId15"/>
    <p:sldId id="309" r:id="rId16"/>
    <p:sldId id="312" r:id="rId17"/>
    <p:sldId id="310" r:id="rId18"/>
    <p:sldId id="313" r:id="rId19"/>
    <p:sldId id="314" r:id="rId20"/>
    <p:sldId id="315" r:id="rId21"/>
    <p:sldId id="317" r:id="rId22"/>
    <p:sldId id="316" r:id="rId23"/>
    <p:sldId id="319" r:id="rId24"/>
    <p:sldId id="318" r:id="rId25"/>
    <p:sldId id="320" r:id="rId26"/>
    <p:sldId id="321" r:id="rId27"/>
    <p:sldId id="292" r:id="rId28"/>
    <p:sldId id="322" r:id="rId29"/>
    <p:sldId id="324" r:id="rId30"/>
    <p:sldId id="372" r:id="rId31"/>
    <p:sldId id="377" r:id="rId32"/>
    <p:sldId id="373" r:id="rId33"/>
    <p:sldId id="374" r:id="rId34"/>
    <p:sldId id="375" r:id="rId35"/>
    <p:sldId id="376" r:id="rId36"/>
    <p:sldId id="326" r:id="rId37"/>
    <p:sldId id="323" r:id="rId38"/>
    <p:sldId id="327" r:id="rId39"/>
    <p:sldId id="328" r:id="rId40"/>
    <p:sldId id="329" r:id="rId41"/>
    <p:sldId id="330" r:id="rId42"/>
    <p:sldId id="331" r:id="rId43"/>
    <p:sldId id="332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1" r:id="rId58"/>
    <p:sldId id="362" r:id="rId59"/>
    <p:sldId id="360" r:id="rId60"/>
    <p:sldId id="363" r:id="rId61"/>
    <p:sldId id="364" r:id="rId62"/>
    <p:sldId id="365" r:id="rId63"/>
    <p:sldId id="366" r:id="rId64"/>
    <p:sldId id="333" r:id="rId65"/>
    <p:sldId id="334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79" r:id="rId74"/>
    <p:sldId id="380" r:id="rId75"/>
    <p:sldId id="344" r:id="rId76"/>
    <p:sldId id="299" r:id="rId77"/>
    <p:sldId id="378" r:id="rId78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42" autoAdjust="0"/>
    <p:restoredTop sz="94660"/>
  </p:normalViewPr>
  <p:slideViewPr>
    <p:cSldViewPr>
      <p:cViewPr varScale="1">
        <p:scale>
          <a:sx n="112" d="100"/>
          <a:sy n="112" d="100"/>
        </p:scale>
        <p:origin x="11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6/11/relationships/changesInfo" Target="changesInfos/changesInfo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onso Martínez" userId="c917cd39c219d606" providerId="LiveId" clId="{43F6D4EF-3A77-8746-961C-DBB22026E155}"/>
    <pc:docChg chg="modSld">
      <pc:chgData name="Carlos Alonso Martínez" userId="c917cd39c219d606" providerId="LiveId" clId="{43F6D4EF-3A77-8746-961C-DBB22026E155}" dt="2021-02-18T16:42:04.512" v="6" actId="20577"/>
      <pc:docMkLst>
        <pc:docMk/>
      </pc:docMkLst>
      <pc:sldChg chg="modSp">
        <pc:chgData name="Carlos Alonso Martínez" userId="c917cd39c219d606" providerId="LiveId" clId="{43F6D4EF-3A77-8746-961C-DBB22026E155}" dt="2021-02-18T14:11:50.607" v="4" actId="108"/>
        <pc:sldMkLst>
          <pc:docMk/>
          <pc:sldMk cId="2300129102" sldId="331"/>
        </pc:sldMkLst>
        <pc:spChg chg="mod">
          <ac:chgData name="Carlos Alonso Martínez" userId="c917cd39c219d606" providerId="LiveId" clId="{43F6D4EF-3A77-8746-961C-DBB22026E155}" dt="2021-02-18T14:11:50.607" v="4" actId="108"/>
          <ac:spMkLst>
            <pc:docMk/>
            <pc:sldMk cId="2300129102" sldId="331"/>
            <ac:spMk id="3" creationId="{8B2886FD-9176-634A-A45A-63A18766DE4A}"/>
          </ac:spMkLst>
        </pc:spChg>
      </pc:sldChg>
      <pc:sldChg chg="modSp">
        <pc:chgData name="Carlos Alonso Martínez" userId="c917cd39c219d606" providerId="LiveId" clId="{43F6D4EF-3A77-8746-961C-DBB22026E155}" dt="2021-02-18T16:42:04.512" v="6" actId="20577"/>
        <pc:sldMkLst>
          <pc:docMk/>
          <pc:sldMk cId="645079138" sldId="340"/>
        </pc:sldMkLst>
        <pc:spChg chg="mod">
          <ac:chgData name="Carlos Alonso Martínez" userId="c917cd39c219d606" providerId="LiveId" clId="{43F6D4EF-3A77-8746-961C-DBB22026E155}" dt="2021-02-18T16:42:04.512" v="6" actId="20577"/>
          <ac:spMkLst>
            <pc:docMk/>
            <pc:sldMk cId="645079138" sldId="340"/>
            <ac:spMk id="4" creationId="{9E2CA9CA-2740-C94C-92D5-8372CC4A022C}"/>
          </ac:spMkLst>
        </pc:spChg>
      </pc:sldChg>
    </pc:docChg>
  </pc:docChgLst>
  <pc:docChgLst>
    <pc:chgData name="Carlos Alonso Martínez" userId="c917cd39c219d606" providerId="LiveId" clId="{344F4C5F-2550-B247-8E61-919FA58E5A17}"/>
    <pc:docChg chg="modSld">
      <pc:chgData name="Carlos Alonso Martínez" userId="c917cd39c219d606" providerId="LiveId" clId="{344F4C5F-2550-B247-8E61-919FA58E5A17}" dt="2020-06-29T09:27:20.795" v="2"/>
      <pc:docMkLst>
        <pc:docMk/>
      </pc:docMkLst>
      <pc:sldChg chg="modSp">
        <pc:chgData name="Carlos Alonso Martínez" userId="c917cd39c219d606" providerId="LiveId" clId="{344F4C5F-2550-B247-8E61-919FA58E5A17}" dt="2020-06-28T19:27:03.502" v="1" actId="20577"/>
        <pc:sldMkLst>
          <pc:docMk/>
          <pc:sldMk cId="0" sldId="270"/>
        </pc:sldMkLst>
        <pc:spChg chg="mod">
          <ac:chgData name="Carlos Alonso Martínez" userId="c917cd39c219d606" providerId="LiveId" clId="{344F4C5F-2550-B247-8E61-919FA58E5A17}" dt="2020-06-28T19:27:03.502" v="1" actId="20577"/>
          <ac:spMkLst>
            <pc:docMk/>
            <pc:sldMk cId="0" sldId="270"/>
            <ac:spMk id="5" creationId="{53BFA8BB-01D6-4DAF-9BD8-611FFBAFC524}"/>
          </ac:spMkLst>
        </pc:spChg>
      </pc:sldChg>
      <pc:sldChg chg="modSp">
        <pc:chgData name="Carlos Alonso Martínez" userId="c917cd39c219d606" providerId="LiveId" clId="{344F4C5F-2550-B247-8E61-919FA58E5A17}" dt="2020-06-29T09:27:20.795" v="2"/>
        <pc:sldMkLst>
          <pc:docMk/>
          <pc:sldMk cId="3861102041" sldId="371"/>
        </pc:sldMkLst>
        <pc:spChg chg="mod">
          <ac:chgData name="Carlos Alonso Martínez" userId="c917cd39c219d606" providerId="LiveId" clId="{344F4C5F-2550-B247-8E61-919FA58E5A17}" dt="2020-06-29T09:27:20.795" v="2"/>
          <ac:spMkLst>
            <pc:docMk/>
            <pc:sldMk cId="3861102041" sldId="371"/>
            <ac:spMk id="14" creationId="{AF8286E8-1286-D64B-87EA-3E118265F6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>
            <a:extLst>
              <a:ext uri="{FF2B5EF4-FFF2-40B4-BE49-F238E27FC236}">
                <a16:creationId xmlns:a16="http://schemas.microsoft.com/office/drawing/2014/main" id="{EAD6E827-C583-46F8-9A04-B6133367D2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1C4AA672-5A86-4CCC-8B55-3B128E7C0E3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DFAD843-6921-41FF-BB6B-E7E7DD5D86D2}" type="datetimeFigureOut">
              <a:rPr lang="ca-ES" altLang="ca-ES"/>
              <a:pPr>
                <a:defRPr/>
              </a:pPr>
              <a:t>28/10/21</a:t>
            </a:fld>
            <a:endParaRPr lang="ca-ES" altLang="ca-ES"/>
          </a:p>
        </p:txBody>
      </p:sp>
      <p:sp>
        <p:nvSpPr>
          <p:cNvPr id="4" name="Contenidor d'imatge de diapositiva 3">
            <a:extLst>
              <a:ext uri="{FF2B5EF4-FFF2-40B4-BE49-F238E27FC236}">
                <a16:creationId xmlns:a16="http://schemas.microsoft.com/office/drawing/2014/main" id="{47A046C2-4082-4A0A-81D8-67AC399E5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a-ES" noProof="0"/>
          </a:p>
        </p:txBody>
      </p:sp>
      <p:sp>
        <p:nvSpPr>
          <p:cNvPr id="5" name="Contenidor de notes 4">
            <a:extLst>
              <a:ext uri="{FF2B5EF4-FFF2-40B4-BE49-F238E27FC236}">
                <a16:creationId xmlns:a16="http://schemas.microsoft.com/office/drawing/2014/main" id="{E023918B-1BF0-45FE-915A-AA3803C9C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a-ES" altLang="ca-ES" noProof="0"/>
              <a:t>Editeu els estils de text del patró</a:t>
            </a:r>
          </a:p>
          <a:p>
            <a:pPr lvl="1"/>
            <a:r>
              <a:rPr lang="ca-ES" altLang="ca-ES" noProof="0"/>
              <a:t>Segon nivell</a:t>
            </a:r>
          </a:p>
          <a:p>
            <a:pPr lvl="2"/>
            <a:r>
              <a:rPr lang="ca-ES" altLang="ca-ES" noProof="0"/>
              <a:t>Tercer nivell</a:t>
            </a:r>
          </a:p>
          <a:p>
            <a:pPr lvl="3"/>
            <a:r>
              <a:rPr lang="ca-ES" altLang="ca-ES" noProof="0"/>
              <a:t>Quart nivell</a:t>
            </a:r>
          </a:p>
          <a:p>
            <a:pPr lvl="4"/>
            <a:r>
              <a:rPr lang="ca-ES" altLang="ca-ES" noProof="0"/>
              <a:t>Cinquè nivell</a:t>
            </a:r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C9F8966B-921A-44FD-8688-8252BD7341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3F101667-92A3-484D-A220-9425D0FE7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46D38C2-5CFF-429E-AA8B-D95B559922D6}" type="slidenum">
              <a:rPr lang="ca-ES" altLang="ca-ES"/>
              <a:pPr>
                <a:defRPr/>
              </a:pPr>
              <a:t>‹Nº›</a:t>
            </a:fld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32248933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6 CuadroTexto">
            <a:extLst>
              <a:ext uri="{FF2B5EF4-FFF2-40B4-BE49-F238E27FC236}">
                <a16:creationId xmlns:a16="http://schemas.microsoft.com/office/drawing/2014/main" id="{276F7A44-9750-4820-BDA7-E2F9A3E8F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60350"/>
            <a:ext cx="1722437" cy="646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</a:t>
            </a:r>
          </a:p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</a:t>
            </a:r>
          </a:p>
        </p:txBody>
      </p:sp>
      <p:cxnSp>
        <p:nvCxnSpPr>
          <p:cNvPr id="3" name="10 Conector recto">
            <a:extLst>
              <a:ext uri="{FF2B5EF4-FFF2-40B4-BE49-F238E27FC236}">
                <a16:creationId xmlns:a16="http://schemas.microsoft.com/office/drawing/2014/main" id="{875B585A-D303-4172-85E5-5C4C8F34E0FE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9">
            <a:extLst>
              <a:ext uri="{FF2B5EF4-FFF2-40B4-BE49-F238E27FC236}">
                <a16:creationId xmlns:a16="http://schemas.microsoft.com/office/drawing/2014/main" id="{5087F793-BA27-4E1A-AB26-9ACDBA0F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13208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>
            <a:extLst>
              <a:ext uri="{FF2B5EF4-FFF2-40B4-BE49-F238E27FC236}">
                <a16:creationId xmlns:a16="http://schemas.microsoft.com/office/drawing/2014/main" id="{F1F36DAD-E041-406B-AC82-ECBE28153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6" name="4 Marcador de número de diapositiva">
            <a:extLst>
              <a:ext uri="{FF2B5EF4-FFF2-40B4-BE49-F238E27FC236}">
                <a16:creationId xmlns:a16="http://schemas.microsoft.com/office/drawing/2014/main" id="{BFCF3C07-05A6-4233-A74C-9D8FB2AEFF9C}"/>
              </a:ext>
            </a:extLst>
          </p:cNvPr>
          <p:cNvSpPr>
            <a:spLocks noGrp="1" noChangeAspect="1"/>
          </p:cNvSpPr>
          <p:nvPr>
            <p:ph type="sldNum" sz="quarter" idx="10"/>
          </p:nvPr>
        </p:nvSpPr>
        <p:spPr>
          <a:xfrm>
            <a:off x="6659563" y="637063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4488631-96EB-4D7A-88D0-40A77CD8A848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172961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C9321422-CF2C-4757-938D-342DA7AF4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260350"/>
            <a:ext cx="355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6 CuadroTexto">
            <a:extLst>
              <a:ext uri="{FF2B5EF4-FFF2-40B4-BE49-F238E27FC236}">
                <a16:creationId xmlns:a16="http://schemas.microsoft.com/office/drawing/2014/main" id="{CE824362-6F95-43B0-9492-0C443E68A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87338"/>
            <a:ext cx="6143625" cy="2619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ca-ES" altLang="ca-ES" sz="1100"/>
              <a:t>Barcelona Activa, l</a:t>
            </a:r>
            <a:r>
              <a:rPr lang="ca-ES" altLang="es-ES" sz="1100"/>
              <a:t>’</a:t>
            </a:r>
            <a:r>
              <a:rPr lang="ca-ES" altLang="ca-ES" sz="1100"/>
              <a:t>agència de desenvolupament econòmic i local de l</a:t>
            </a:r>
            <a:r>
              <a:rPr lang="ca-ES" altLang="es-ES" sz="1100"/>
              <a:t>’</a:t>
            </a:r>
            <a:r>
              <a:rPr lang="ca-ES" altLang="ca-ES" sz="1100"/>
              <a:t>Ajuntament de Barcelona</a:t>
            </a:r>
          </a:p>
        </p:txBody>
      </p:sp>
      <p:cxnSp>
        <p:nvCxnSpPr>
          <p:cNvPr id="4" name="10 Conector recto">
            <a:extLst>
              <a:ext uri="{FF2B5EF4-FFF2-40B4-BE49-F238E27FC236}">
                <a16:creationId xmlns:a16="http://schemas.microsoft.com/office/drawing/2014/main" id="{CA2A041A-A783-43C9-93EB-F48ECA9FBB2A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>
            <a:extLst>
              <a:ext uri="{FF2B5EF4-FFF2-40B4-BE49-F238E27FC236}">
                <a16:creationId xmlns:a16="http://schemas.microsoft.com/office/drawing/2014/main" id="{7048187E-547B-4EF9-BAEB-73F0AFC1C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6" name="4 Marcador de número de diapositiva">
            <a:extLst>
              <a:ext uri="{FF2B5EF4-FFF2-40B4-BE49-F238E27FC236}">
                <a16:creationId xmlns:a16="http://schemas.microsoft.com/office/drawing/2014/main" id="{8CB47FC9-DD83-45B8-9FD1-F0378AE9F2A8}"/>
              </a:ext>
            </a:extLst>
          </p:cNvPr>
          <p:cNvSpPr>
            <a:spLocks noGrp="1" noChangeAspect="1"/>
          </p:cNvSpPr>
          <p:nvPr>
            <p:ph type="sldNum" sz="quarter" idx="10"/>
          </p:nvPr>
        </p:nvSpPr>
        <p:spPr>
          <a:xfrm>
            <a:off x="6659563" y="637063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A08C3E-97C1-4CA1-9003-376A189438BD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83128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AF0B77AF-4844-47C4-99FB-29336981F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260350"/>
            <a:ext cx="355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10 Conector recto">
            <a:extLst>
              <a:ext uri="{FF2B5EF4-FFF2-40B4-BE49-F238E27FC236}">
                <a16:creationId xmlns:a16="http://schemas.microsoft.com/office/drawing/2014/main" id="{3967083E-38F0-458B-A63C-7678EA1948FC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4 CuadroTexto">
            <a:extLst>
              <a:ext uri="{FF2B5EF4-FFF2-40B4-BE49-F238E27FC236}">
                <a16:creationId xmlns:a16="http://schemas.microsoft.com/office/drawing/2014/main" id="{F174055B-1B54-4F1C-9849-C8B93357F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5BA18802-7823-455C-BC69-A77BB8F93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D4B12E-C15B-47B4-8AB5-FA7A5A4F01BF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23177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en-US" sz="3600" b="1">
                <a:solidFill>
                  <a:srgbClr val="CC0000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 lvl="0" algn="l" eaLnBrk="0" hangingPunct="0">
              <a:tabLst>
                <a:tab pos="0" algn="l"/>
              </a:tabLs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v20200408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5F574-19CD-4A61-8AF9-F683A7B468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8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C609BC93-F5EA-4795-B864-7F4A35ACE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60350"/>
            <a:ext cx="1722437" cy="646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</a:t>
            </a:r>
          </a:p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</a:t>
            </a:r>
          </a:p>
        </p:txBody>
      </p:sp>
      <p:sp>
        <p:nvSpPr>
          <p:cNvPr id="3" name="6 CuadroTexto">
            <a:extLst>
              <a:ext uri="{FF2B5EF4-FFF2-40B4-BE49-F238E27FC236}">
                <a16:creationId xmlns:a16="http://schemas.microsoft.com/office/drawing/2014/main" id="{177C72BF-067C-4229-BD44-353E42853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0"/>
            <a:ext cx="2592387" cy="923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hola hola hola hola hola hola</a:t>
            </a:r>
          </a:p>
        </p:txBody>
      </p:sp>
    </p:spTree>
    <p:extLst>
      <p:ext uri="{BB962C8B-B14F-4D97-AF65-F5344CB8AC3E}">
        <p14:creationId xmlns:p14="http://schemas.microsoft.com/office/powerpoint/2010/main" val="341630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 descr="Presentación_fondo_3.jpg">
            <a:extLst>
              <a:ext uri="{FF2B5EF4-FFF2-40B4-BE49-F238E27FC236}">
                <a16:creationId xmlns:a16="http://schemas.microsoft.com/office/drawing/2014/main" id="{4C267B84-3A9B-4157-9FAD-078313C0FE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0757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6 CuadroTexto">
            <a:extLst>
              <a:ext uri="{FF2B5EF4-FFF2-40B4-BE49-F238E27FC236}">
                <a16:creationId xmlns:a16="http://schemas.microsoft.com/office/drawing/2014/main" id="{27FAD50D-1667-452E-AEAB-BFAF1BB6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420938"/>
            <a:ext cx="2879725" cy="646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ca-ES" sz="1800"/>
          </a:p>
          <a:p>
            <a:pPr eaLnBrk="1" hangingPunct="1">
              <a:defRPr/>
            </a:pPr>
            <a:endParaRPr lang="es-ES" sz="1800"/>
          </a:p>
        </p:txBody>
      </p:sp>
      <p:pic>
        <p:nvPicPr>
          <p:cNvPr id="4" name="Imagen 8" descr="logo-positiu_basa-gran.png">
            <a:extLst>
              <a:ext uri="{FF2B5EF4-FFF2-40B4-BE49-F238E27FC236}">
                <a16:creationId xmlns:a16="http://schemas.microsoft.com/office/drawing/2014/main" id="{F6498437-867C-47AE-B710-88046A67E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1338" y="2968625"/>
            <a:ext cx="29813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U:\Dir_Comunicacio\Marca i identitat visual\LLIMES I LOGOS\30 ANYS BASA\LOGO-30 ANYS BASA\LOGO-30 ANYS BASA\PNG\SEGELL-30 ANYS BASA-BLAU.png">
            <a:extLst>
              <a:ext uri="{FF2B5EF4-FFF2-40B4-BE49-F238E27FC236}">
                <a16:creationId xmlns:a16="http://schemas.microsoft.com/office/drawing/2014/main" id="{3523CD5E-DCFE-4BDB-9B8B-E4D59399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75" y="3789363"/>
            <a:ext cx="8937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7 CuadroTexto">
            <a:extLst>
              <a:ext uri="{FF2B5EF4-FFF2-40B4-BE49-F238E27FC236}">
                <a16:creationId xmlns:a16="http://schemas.microsoft.com/office/drawing/2014/main" id="{2392BDDB-4789-4EA6-A385-42BB78F7B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6048375"/>
            <a:ext cx="3178175" cy="3540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700" b="1" noProof="1"/>
              <a:t>b</a:t>
            </a:r>
            <a:r>
              <a:rPr lang="es-ES_tradnl" sz="1700" b="1" noProof="1"/>
              <a:t>arcelona</a:t>
            </a:r>
            <a:r>
              <a:rPr sz="1700" b="1" noProof="1"/>
              <a:t>.cat/barcelonactiva</a:t>
            </a:r>
          </a:p>
        </p:txBody>
      </p:sp>
    </p:spTree>
    <p:extLst>
      <p:ext uri="{BB962C8B-B14F-4D97-AF65-F5344CB8AC3E}">
        <p14:creationId xmlns:p14="http://schemas.microsoft.com/office/powerpoint/2010/main" val="143364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923BAED3-453E-437D-A5E9-ADF3C1DAB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F5B51A-6EAA-4E6A-BA0A-BF33C855E664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  <p:pic>
        <p:nvPicPr>
          <p:cNvPr id="1027" name="Imagen 5">
            <a:extLst>
              <a:ext uri="{FF2B5EF4-FFF2-40B4-BE49-F238E27FC236}">
                <a16:creationId xmlns:a16="http://schemas.microsoft.com/office/drawing/2014/main" id="{F9649E99-DCC3-4825-892B-44C50E78E7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n 6" descr="logo-positiu_basa-01.png">
            <a:extLst>
              <a:ext uri="{FF2B5EF4-FFF2-40B4-BE49-F238E27FC236}">
                <a16:creationId xmlns:a16="http://schemas.microsoft.com/office/drawing/2014/main" id="{E3748439-ECB6-431B-B45B-3870B80AD6F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625" y="6284913"/>
            <a:ext cx="1190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9" r:id="rId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número de diapositiva">
            <a:extLst>
              <a:ext uri="{FF2B5EF4-FFF2-40B4-BE49-F238E27FC236}">
                <a16:creationId xmlns:a16="http://schemas.microsoft.com/office/drawing/2014/main" id="{FB17C8FA-D558-4E15-99A4-781553010141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6659563" y="63706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>
                <a:solidFill>
                  <a:srgbClr val="CC0000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85554FF-B056-4C5D-899E-BAAD09694372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  <p:pic>
        <p:nvPicPr>
          <p:cNvPr id="2051" name="Imagen 6">
            <a:extLst>
              <a:ext uri="{FF2B5EF4-FFF2-40B4-BE49-F238E27FC236}">
                <a16:creationId xmlns:a16="http://schemas.microsoft.com/office/drawing/2014/main" id="{67560B93-CDAC-42C5-9D09-22DC22004E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550" y="4214813"/>
            <a:ext cx="24495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Imagen 6" descr="logo-positiu_basa-01.png">
            <a:extLst>
              <a:ext uri="{FF2B5EF4-FFF2-40B4-BE49-F238E27FC236}">
                <a16:creationId xmlns:a16="http://schemas.microsoft.com/office/drawing/2014/main" id="{E5F642B3-4ED2-4741-B88A-46F37B7474B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5488" y="5175250"/>
            <a:ext cx="220345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Imagen 4">
            <a:extLst>
              <a:ext uri="{FF2B5EF4-FFF2-40B4-BE49-F238E27FC236}">
                <a16:creationId xmlns:a16="http://schemas.microsoft.com/office/drawing/2014/main" id="{4CB82AD0-6C10-4146-8B8D-889CF5C271C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</p:sldLayoutIdLst>
  <p:hf sldNum="0" hdr="0" ftr="0" dt="0"/>
  <p:txStyles>
    <p:titleStyle>
      <a:lvl1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lang="ca-ES" sz="2000" b="1" kern="1200" dirty="0">
          <a:solidFill>
            <a:schemeClr val="tx1"/>
          </a:solidFill>
          <a:latin typeface="Arial" pitchFamily="34" charset="0"/>
          <a:ea typeface="MS PGothic" charset="0"/>
          <a:cs typeface="Arial" pitchFamily="34" charset="0"/>
        </a:defRPr>
      </a:lvl1pPr>
      <a:lvl2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2pPr>
      <a:lvl3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3pPr>
      <a:lvl4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4pPr>
      <a:lvl5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5pPr>
      <a:lvl6pPr marL="4572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6" descr="logo-positiu_basa-01.png">
            <a:extLst>
              <a:ext uri="{FF2B5EF4-FFF2-40B4-BE49-F238E27FC236}">
                <a16:creationId xmlns:a16="http://schemas.microsoft.com/office/drawing/2014/main" id="{5EBA6195-8879-4B3B-A1C6-4F775A7E4F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0275" y="2997200"/>
            <a:ext cx="220345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Imagen 7">
            <a:extLst>
              <a:ext uri="{FF2B5EF4-FFF2-40B4-BE49-F238E27FC236}">
                <a16:creationId xmlns:a16="http://schemas.microsoft.com/office/drawing/2014/main" id="{BA328FE2-0D0D-41D5-9915-E14736F244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4 CuadroTexto">
            <a:extLst>
              <a:ext uri="{FF2B5EF4-FFF2-40B4-BE49-F238E27FC236}">
                <a16:creationId xmlns:a16="http://schemas.microsoft.com/office/drawing/2014/main" id="{4C19037B-550A-4C22-8EA0-A7F549A13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0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docker.com/pricing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items?itemName=ms-vscode-remote.vscode-remote-extensionpack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microsoft.com/es-es/sql/azure-data-studio/what-is?view=sql-server-ver15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cs.microsoft.com/en-us/sql/azure-data-studio/download-azure-data-studio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marketplace.visualstudio.com/items?itemName=ms-vscode-remote.vscode-remote-extensionpack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blog/containers-replacing-virtual-machines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lay-with-docker" TargetMode="External"/><Relationship Id="rId2" Type="http://schemas.openxmlformats.org/officeDocument/2006/relationships/hyperlink" Target="https://docs.docker.com/" TargetMode="Externa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 Título">
            <a:extLst>
              <a:ext uri="{FF2B5EF4-FFF2-40B4-BE49-F238E27FC236}">
                <a16:creationId xmlns:a16="http://schemas.microsoft.com/office/drawing/2014/main" id="{DB8F8BB3-8E76-4A4C-A274-752E18F4F7A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868363" y="2276872"/>
            <a:ext cx="8102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" altLang="ca-ES" sz="6000" b="1" noProof="1">
                <a:solidFill>
                  <a:srgbClr val="CC0000"/>
                </a:solidFill>
              </a:rPr>
              <a:t>Introducció a Docker</a:t>
            </a:r>
          </a:p>
          <a:p>
            <a:endParaRPr lang="ca-ES" altLang="ca-ES" sz="6000" b="1" dirty="0">
              <a:solidFill>
                <a:srgbClr val="CC0000"/>
              </a:solidFill>
            </a:endParaRPr>
          </a:p>
        </p:txBody>
      </p:sp>
      <p:sp>
        <p:nvSpPr>
          <p:cNvPr id="11267" name="4 CuadroTexto">
            <a:extLst>
              <a:ext uri="{FF2B5EF4-FFF2-40B4-BE49-F238E27FC236}">
                <a16:creationId xmlns:a16="http://schemas.microsoft.com/office/drawing/2014/main" id="{3502C5E6-C2BD-4AE7-A546-9C32552C50D9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868363" y="5877272"/>
            <a:ext cx="1045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s-ES" altLang="ca-ES" sz="1200" b="1" dirty="0" err="1"/>
              <a:t>Febrer</a:t>
            </a:r>
            <a:r>
              <a:rPr lang="es-ES" altLang="ca-ES" sz="1200" b="1" dirty="0"/>
              <a:t> 2021</a:t>
            </a:r>
            <a:endParaRPr lang="ca-ES" altLang="ca-ES" sz="1200" b="1" dirty="0"/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8D74778A-8E62-5D42-8A5F-9D25E6576F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363" y="4835905"/>
            <a:ext cx="3240360" cy="10413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534E0-2D6F-4F4E-B165-109A97AF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Instal·lant </a:t>
            </a:r>
            <a:r>
              <a:rPr lang="ca-ES" dirty="0" err="1"/>
              <a:t>Docker</a:t>
            </a:r>
            <a:r>
              <a:rPr lang="ca-ES" dirty="0"/>
              <a:t> al nostre equip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AF0F84-E71B-F743-91FE-ACBD99391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Diferents opcions en funció del </a:t>
            </a:r>
            <a:r>
              <a:rPr lang="ca-ES" dirty="0" err="1"/>
              <a:t>notres</a:t>
            </a:r>
            <a:r>
              <a:rPr lang="ca-ES" dirty="0"/>
              <a:t> SO:</a:t>
            </a:r>
          </a:p>
          <a:p>
            <a:pPr marL="0" indent="0">
              <a:buNone/>
            </a:pPr>
            <a:endParaRPr lang="ca-ES" dirty="0"/>
          </a:p>
          <a:p>
            <a:pPr lvl="1"/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engine</a:t>
            </a:r>
            <a:r>
              <a:rPr lang="ca-ES" dirty="0"/>
              <a:t> (Linux)</a:t>
            </a:r>
          </a:p>
          <a:p>
            <a:pPr lvl="1"/>
            <a:r>
              <a:rPr lang="ca-ES" dirty="0" err="1"/>
              <a:t>Docker</a:t>
            </a:r>
            <a:r>
              <a:rPr lang="ca-ES" dirty="0"/>
              <a:t> Desktop (Windows o Mac)</a:t>
            </a:r>
          </a:p>
          <a:p>
            <a:pPr lvl="1"/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Toolbox</a:t>
            </a:r>
            <a:endParaRPr lang="ca-ES" dirty="0"/>
          </a:p>
          <a:p>
            <a:pPr lvl="1"/>
            <a:endParaRPr lang="ca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168DED-E13B-1041-95B8-7A647B3C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094" y="3863181"/>
            <a:ext cx="39243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2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AE7FA-E287-304E-94DF-F41FCB2A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Docker</a:t>
            </a:r>
            <a:r>
              <a:rPr lang="ca-ES" dirty="0"/>
              <a:t> Desktop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7CDBF4-A0DC-5B4F-8235-C130904A0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Windows 10 Pro o Enterprise:</a:t>
            </a:r>
          </a:p>
          <a:p>
            <a:pPr marL="0" indent="0" algn="just">
              <a:buNone/>
            </a:pPr>
            <a:endParaRPr lang="ca-ES" dirty="0"/>
          </a:p>
          <a:p>
            <a:pPr lvl="1"/>
            <a:r>
              <a:rPr lang="ca-ES" dirty="0"/>
              <a:t>Contenidors Windows usant WCE</a:t>
            </a:r>
          </a:p>
          <a:p>
            <a:pPr lvl="1"/>
            <a:r>
              <a:rPr lang="ca-ES" dirty="0"/>
              <a:t>Contenidors Linux usant Hyper-V o WSL2</a:t>
            </a:r>
          </a:p>
          <a:p>
            <a:pPr marL="457200" lvl="1" indent="0">
              <a:buNone/>
            </a:pPr>
            <a:endParaRPr lang="ca-ES" dirty="0"/>
          </a:p>
          <a:p>
            <a:pPr algn="just"/>
            <a:r>
              <a:rPr lang="ca-ES" dirty="0"/>
              <a:t>Mac fa servir </a:t>
            </a:r>
            <a:r>
              <a:rPr lang="ca-ES" dirty="0" err="1"/>
              <a:t>Hyperkit</a:t>
            </a:r>
            <a:r>
              <a:rPr lang="ca-ES" dirty="0"/>
              <a:t> com virtualitzador (versions Yosemite o superiors).</a:t>
            </a:r>
          </a:p>
        </p:txBody>
      </p:sp>
    </p:spTree>
    <p:extLst>
      <p:ext uri="{BB962C8B-B14F-4D97-AF65-F5344CB8AC3E}">
        <p14:creationId xmlns:p14="http://schemas.microsoft.com/office/powerpoint/2010/main" val="127870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 dirty="0" err="1"/>
              <a:t>Requeriments</a:t>
            </a:r>
            <a:r>
              <a:rPr lang="es-ES" dirty="0"/>
              <a:t> Windows 10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619" y="1628800"/>
            <a:ext cx="4612762" cy="45259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83768" y="4797152"/>
            <a:ext cx="295232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2492152" y="3005336"/>
            <a:ext cx="2943944" cy="3516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61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2B3C5-F250-0A48-BA4D-26BBEF3D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Toolbox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C2776-6D89-9F49-86D6-0FFD5F1DE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Solució </a:t>
            </a:r>
            <a:r>
              <a:rPr lang="ca-ES" dirty="0" err="1"/>
              <a:t>Docker</a:t>
            </a:r>
            <a:r>
              <a:rPr lang="ca-ES" dirty="0"/>
              <a:t> pels equips Windows o Mac que no poden usar la solució Desktop.</a:t>
            </a:r>
          </a:p>
          <a:p>
            <a:pPr algn="just"/>
            <a:r>
              <a:rPr lang="ca-ES" dirty="0"/>
              <a:t>Utilitza </a:t>
            </a:r>
            <a:r>
              <a:rPr lang="ca-ES" dirty="0" err="1"/>
              <a:t>VirtualBox</a:t>
            </a:r>
            <a:r>
              <a:rPr lang="ca-ES" dirty="0"/>
              <a:t>.</a:t>
            </a:r>
          </a:p>
          <a:p>
            <a:pPr marL="0" indent="0" algn="just">
              <a:buNone/>
            </a:pP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DCBEBF-0A17-644F-8B3F-2439CF00D450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716" y="3804962"/>
            <a:ext cx="5112568" cy="25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3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BCB24-AB30-064D-8317-FED7F682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engine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AE1A9E-EF83-8E46-8DCE-C3F1DCCBA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En els sistemes Linux només cal instal·lar Docker Engine, perquè s’executa directament sobre el kernel Linux.</a:t>
            </a:r>
          </a:p>
          <a:p>
            <a:pPr algn="just"/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Engine</a:t>
            </a:r>
            <a:r>
              <a:rPr lang="ca-ES" dirty="0"/>
              <a:t> CE.</a:t>
            </a:r>
          </a:p>
        </p:txBody>
      </p:sp>
    </p:spTree>
    <p:extLst>
      <p:ext uri="{BB962C8B-B14F-4D97-AF65-F5344CB8AC3E}">
        <p14:creationId xmlns:p14="http://schemas.microsoft.com/office/powerpoint/2010/main" val="173021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E178D-7AED-E74D-A1AA-A8E8307A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Hub</a:t>
            </a:r>
            <a:endParaRPr lang="ca-ES" dirty="0"/>
          </a:p>
        </p:txBody>
      </p:sp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803" t="3089" r="11933" b="81867"/>
          <a:stretch/>
        </p:blipFill>
        <p:spPr>
          <a:xfrm>
            <a:off x="979680" y="1484784"/>
            <a:ext cx="7184640" cy="455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1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F29C1-34E2-2148-A6E3-9E654DEE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Hub</a:t>
            </a:r>
            <a:endParaRPr lang="ca-ES" dirty="0"/>
          </a:p>
        </p:txBody>
      </p:sp>
      <p:pic>
        <p:nvPicPr>
          <p:cNvPr id="4" name="Marcador de contenido 6">
            <a:extLst>
              <a:ext uri="{FF2B5EF4-FFF2-40B4-BE49-F238E27FC236}">
                <a16:creationId xmlns:a16="http://schemas.microsoft.com/office/drawing/2014/main" id="{83603E73-317A-4347-8F3B-5FF90EF0B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51" y="1600200"/>
            <a:ext cx="43750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7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F3B5B-718E-5B4A-A3B9-B37D1CE7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Docker</a:t>
            </a:r>
            <a:r>
              <a:rPr lang="ca-ES" dirty="0"/>
              <a:t> Desktop </a:t>
            </a:r>
          </a:p>
        </p:txBody>
      </p:sp>
      <p:pic>
        <p:nvPicPr>
          <p:cNvPr id="4" name="Marcador de contenido 6">
            <a:extLst>
              <a:ext uri="{FF2B5EF4-FFF2-40B4-BE49-F238E27FC236}">
                <a16:creationId xmlns:a16="http://schemas.microsoft.com/office/drawing/2014/main" id="{05CD4F8C-00AE-FA4F-9B39-3A185404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5674" y="1783372"/>
            <a:ext cx="4235052" cy="447992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1AFF734-3A57-3747-8A70-9D9149B8C244}"/>
              </a:ext>
            </a:extLst>
          </p:cNvPr>
          <p:cNvSpPr txBox="1"/>
          <p:nvPr/>
        </p:nvSpPr>
        <p:spPr>
          <a:xfrm>
            <a:off x="457200" y="2276872"/>
            <a:ext cx="34667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2800" dirty="0"/>
              <a:t>Un cop instal·lat en apareix la icona a la barra de tasques.</a:t>
            </a:r>
          </a:p>
          <a:p>
            <a:pPr algn="just"/>
            <a:endParaRPr lang="ca-ES" sz="2800" dirty="0"/>
          </a:p>
          <a:p>
            <a:pPr algn="just"/>
            <a:r>
              <a:rPr lang="ca-ES" sz="2800" dirty="0"/>
              <a:t>En validarem amb el compte que hem creat.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339925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2166E-EF04-8749-9DCF-BEF38884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Docker</a:t>
            </a:r>
            <a:r>
              <a:rPr lang="ca-ES" dirty="0"/>
              <a:t> Desktop: configuracions</a:t>
            </a:r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54" y="1600200"/>
            <a:ext cx="7801291" cy="4525963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49018B5-9FB1-B841-9CC5-451ABA9CD8EC}"/>
              </a:ext>
            </a:extLst>
          </p:cNvPr>
          <p:cNvSpPr txBox="1"/>
          <p:nvPr/>
        </p:nvSpPr>
        <p:spPr>
          <a:xfrm>
            <a:off x="727467" y="4293096"/>
            <a:ext cx="2620397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dirty="0"/>
              <a:t>L’opció d’utilitzar WSL2 ja està disponible </a:t>
            </a:r>
          </a:p>
        </p:txBody>
      </p:sp>
    </p:spTree>
    <p:extLst>
      <p:ext uri="{BB962C8B-B14F-4D97-AF65-F5344CB8AC3E}">
        <p14:creationId xmlns:p14="http://schemas.microsoft.com/office/powerpoint/2010/main" val="1193317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66BB1-4839-F94E-A1EC-FB82B1DF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Docker</a:t>
            </a:r>
            <a:r>
              <a:rPr lang="ca-ES" dirty="0"/>
              <a:t> Desktop: configuracions</a:t>
            </a:r>
          </a:p>
        </p:txBody>
      </p:sp>
      <p:pic>
        <p:nvPicPr>
          <p:cNvPr id="4" name="Marcador de contenido 6">
            <a:extLst>
              <a:ext uri="{FF2B5EF4-FFF2-40B4-BE49-F238E27FC236}">
                <a16:creationId xmlns:a16="http://schemas.microsoft.com/office/drawing/2014/main" id="{E7F5DFE5-4D7A-9842-A087-06979D82B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67" y="1600200"/>
            <a:ext cx="7689065" cy="4525963"/>
          </a:xfrm>
        </p:spPr>
      </p:pic>
    </p:spTree>
    <p:extLst>
      <p:ext uri="{BB962C8B-B14F-4D97-AF65-F5344CB8AC3E}">
        <p14:creationId xmlns:p14="http://schemas.microsoft.com/office/powerpoint/2010/main" val="385724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3 CuadroTexto">
            <a:extLst>
              <a:ext uri="{FF2B5EF4-FFF2-40B4-BE49-F238E27FC236}">
                <a16:creationId xmlns:a16="http://schemas.microsoft.com/office/drawing/2014/main" id="{AA0AFDB2-13B9-4B6C-96FC-34D9BFDF3B3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791580" y="998730"/>
            <a:ext cx="71545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tabLst>
                <a:tab pos="0" algn="l"/>
              </a:tabLst>
            </a:pPr>
            <a:r>
              <a:rPr lang="es-ES" sz="2100" b="1" noProof="1">
                <a:solidFill>
                  <a:srgbClr val="CC0000"/>
                </a:solidFill>
                <a:latin typeface="Arial"/>
                <a:ea typeface="ＭＳ Ｐゴシック"/>
                <a:cs typeface="Arial"/>
              </a:rPr>
              <a:t>Normes d'ús per a la participació en les Aules Virtuals</a:t>
            </a:r>
            <a:endParaRPr lang="es-ES" sz="2100" b="1" i="1" noProof="1">
              <a:solidFill>
                <a:srgbClr val="CC0000"/>
              </a:solidFill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6F5D70-87B9-4E05-9194-81C83F0DC7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60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27" y="3969060"/>
            <a:ext cx="589202" cy="58920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8D7340C-9AD3-4EC3-A3B6-9DD1EDEB64C8}"/>
              </a:ext>
            </a:extLst>
          </p:cNvPr>
          <p:cNvSpPr/>
          <p:nvPr/>
        </p:nvSpPr>
        <p:spPr>
          <a:xfrm>
            <a:off x="1763688" y="2040858"/>
            <a:ext cx="68587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Recordeu </a:t>
            </a:r>
            <a:r>
              <a:rPr lang="ca-ES" sz="1500" b="1" dirty="0"/>
              <a:t>mantenir desconnectades la vostra càmera i micròfon</a:t>
            </a:r>
            <a:r>
              <a:rPr lang="ca-ES" sz="1500" dirty="0"/>
              <a:t> per evitar interferències.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A0E112A-2F01-4434-A05F-4B9BBC35E40E}"/>
              </a:ext>
            </a:extLst>
          </p:cNvPr>
          <p:cNvSpPr/>
          <p:nvPr/>
        </p:nvSpPr>
        <p:spPr>
          <a:xfrm>
            <a:off x="1763688" y="2760457"/>
            <a:ext cx="68587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Les </a:t>
            </a:r>
            <a:r>
              <a:rPr lang="ca-ES" sz="1500" b="1" dirty="0"/>
              <a:t>preguntes</a:t>
            </a:r>
            <a:r>
              <a:rPr lang="ca-ES" sz="1500" dirty="0"/>
              <a:t> es fan principalment pel xat. Si no disposeu d’aquesta icona, pengeu, elimineu </a:t>
            </a:r>
            <a:r>
              <a:rPr lang="ca-ES" sz="1500" i="1" dirty="0" err="1"/>
              <a:t>cookies</a:t>
            </a:r>
            <a:r>
              <a:rPr lang="ca-ES" sz="1500" i="1" dirty="0"/>
              <a:t> </a:t>
            </a:r>
            <a:r>
              <a:rPr lang="ca-ES" sz="1500" dirty="0"/>
              <a:t>(o accedir en una pestanya en incògnit) i torneu a accedir. Si segueix sense aparèixer, pots fer les preguntes a través del micròfon al final de la sessió.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049319C-0D82-49DB-9172-6D638F523029}"/>
              </a:ext>
            </a:extLst>
          </p:cNvPr>
          <p:cNvSpPr/>
          <p:nvPr/>
        </p:nvSpPr>
        <p:spPr>
          <a:xfrm>
            <a:off x="1763688" y="3970852"/>
            <a:ext cx="685876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La </a:t>
            </a:r>
            <a:r>
              <a:rPr lang="ca-ES" sz="1500" b="1" dirty="0"/>
              <a:t>presentació i els recursos</a:t>
            </a:r>
            <a:r>
              <a:rPr lang="ca-ES" sz="1500" dirty="0"/>
              <a:t> utilitzats </a:t>
            </a:r>
            <a:r>
              <a:rPr lang="ca-ES" sz="1500" b="1" dirty="0"/>
              <a:t>seran compartits per la persona docent a través del xat al llarg d’aquesta sessió, mitjançant un enllaç</a:t>
            </a:r>
            <a:r>
              <a:rPr lang="ca-ES" sz="1500" dirty="0"/>
              <a:t>.</a:t>
            </a:r>
          </a:p>
          <a:p>
            <a:pPr algn="just"/>
            <a:endParaRPr lang="ca-ES" sz="1500" dirty="0"/>
          </a:p>
          <a:p>
            <a:pPr algn="just"/>
            <a:endParaRPr lang="ca-ES" sz="1500" dirty="0"/>
          </a:p>
          <a:p>
            <a:pPr algn="just"/>
            <a:endParaRPr lang="ca-ES" sz="150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9C6B839-9BFA-47C0-B734-CFCFE0695167}"/>
              </a:ext>
            </a:extLst>
          </p:cNvPr>
          <p:cNvGrpSpPr/>
          <p:nvPr/>
        </p:nvGrpSpPr>
        <p:grpSpPr>
          <a:xfrm>
            <a:off x="527430" y="2035262"/>
            <a:ext cx="891387" cy="529200"/>
            <a:chOff x="703240" y="1189291"/>
            <a:chExt cx="1188516" cy="7078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0213335E-28D8-4F41-A459-5D26C15DE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240" y="1189291"/>
              <a:ext cx="640232" cy="707886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C6BC2D8-F68E-45F3-BBB7-85982BAC8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3532" y="1189291"/>
              <a:ext cx="568224" cy="707886"/>
            </a:xfrm>
            <a:prstGeom prst="rect">
              <a:avLst/>
            </a:prstGeom>
          </p:spPr>
        </p:pic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DB050DF5-316F-47A0-BF28-5358A9D08500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817" y="2969820"/>
            <a:ext cx="891000" cy="529200"/>
          </a:xfrm>
          <a:prstGeom prst="rect">
            <a:avLst/>
          </a:prstGeom>
        </p:spPr>
      </p:pic>
      <p:sp>
        <p:nvSpPr>
          <p:cNvPr id="13" name="Rectángulo 11">
            <a:extLst>
              <a:ext uri="{FF2B5EF4-FFF2-40B4-BE49-F238E27FC236}">
                <a16:creationId xmlns:a16="http://schemas.microsoft.com/office/drawing/2014/main" id="{D412296C-AE2D-4072-BC8F-06105D3DFE29}"/>
              </a:ext>
            </a:extLst>
          </p:cNvPr>
          <p:cNvSpPr/>
          <p:nvPr/>
        </p:nvSpPr>
        <p:spPr>
          <a:xfrm>
            <a:off x="1979712" y="5517232"/>
            <a:ext cx="6858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a-ES" sz="2400" b="1" dirty="0">
                <a:solidFill>
                  <a:srgbClr val="C00000"/>
                </a:solidFill>
              </a:rPr>
              <a:t>En breus moments començarà l’activitat</a:t>
            </a:r>
          </a:p>
        </p:txBody>
      </p:sp>
      <p:sp>
        <p:nvSpPr>
          <p:cNvPr id="2" name="Rectangle 1"/>
          <p:cNvSpPr/>
          <p:nvPr/>
        </p:nvSpPr>
        <p:spPr>
          <a:xfrm>
            <a:off x="3635896" y="4725144"/>
            <a:ext cx="3395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</a:rPr>
              <a:t>https://bit.ly/2ZnK9QS</a:t>
            </a:r>
          </a:p>
        </p:txBody>
      </p:sp>
    </p:spTree>
    <p:extLst>
      <p:ext uri="{BB962C8B-B14F-4D97-AF65-F5344CB8AC3E}">
        <p14:creationId xmlns:p14="http://schemas.microsoft.com/office/powerpoint/2010/main" val="3861102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D80B8-30E0-4942-8310-154A3471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Docker</a:t>
            </a:r>
            <a:r>
              <a:rPr lang="ca-ES" dirty="0"/>
              <a:t> Desktop: comprovació</a:t>
            </a:r>
          </a:p>
        </p:txBody>
      </p:sp>
      <p:pic>
        <p:nvPicPr>
          <p:cNvPr id="4" name="Marcador de contenido 6">
            <a:extLst>
              <a:ext uri="{FF2B5EF4-FFF2-40B4-BE49-F238E27FC236}">
                <a16:creationId xmlns:a16="http://schemas.microsoft.com/office/drawing/2014/main" id="{381C330F-A103-384C-A9A4-A84BEE0F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1" y="1556792"/>
            <a:ext cx="3960440" cy="4525963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F50766-4A16-374F-957B-C7D7D70FE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1583473"/>
            <a:ext cx="4426665" cy="39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3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8B707-E552-5E48-8810-7480B684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Executant contenidors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6C65B1-CC24-DA4C-A2B2-03DC55997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Les imatges de </a:t>
            </a:r>
            <a:r>
              <a:rPr lang="ca-ES" dirty="0" err="1"/>
              <a:t>Docker</a:t>
            </a:r>
            <a:r>
              <a:rPr lang="ca-ES" dirty="0"/>
              <a:t> són aplicacions empaquetades.</a:t>
            </a:r>
          </a:p>
          <a:p>
            <a:pPr algn="just"/>
            <a:r>
              <a:rPr lang="ca-ES" dirty="0"/>
              <a:t>Les imatges es descarreguen des del registre (</a:t>
            </a:r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Hub</a:t>
            </a:r>
            <a:r>
              <a:rPr lang="ca-ES" dirty="0"/>
              <a:t>).</a:t>
            </a:r>
          </a:p>
          <a:p>
            <a:pPr algn="just"/>
            <a:r>
              <a:rPr lang="ca-ES" dirty="0"/>
              <a:t>Per executar l’aplicació caldrà crear un contenidor a partir de la imatge.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28187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509C9-5B96-CE45-ACBE-4FC30B8A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Executant contenidors: </a:t>
            </a:r>
            <a:r>
              <a:rPr lang="ca-ES" dirty="0" err="1"/>
              <a:t>hello</a:t>
            </a:r>
            <a:r>
              <a:rPr lang="ca-ES" dirty="0"/>
              <a:t> </a:t>
            </a:r>
            <a:r>
              <a:rPr lang="ca-ES" dirty="0" err="1"/>
              <a:t>world</a:t>
            </a:r>
            <a:endParaRPr lang="ca-ES" dirty="0"/>
          </a:p>
        </p:txBody>
      </p:sp>
      <p:pic>
        <p:nvPicPr>
          <p:cNvPr id="4" name="Marcador de contenido 9">
            <a:extLst>
              <a:ext uri="{FF2B5EF4-FFF2-40B4-BE49-F238E27FC236}">
                <a16:creationId xmlns:a16="http://schemas.microsoft.com/office/drawing/2014/main" id="{A0DB94BF-BB7C-5B46-ACEB-AE24DED8C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52" y="1417638"/>
            <a:ext cx="6567071" cy="4525963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D7A9F3-AA75-8342-BF83-DBA3DEF54740}"/>
              </a:ext>
            </a:extLst>
          </p:cNvPr>
          <p:cNvSpPr txBox="1"/>
          <p:nvPr/>
        </p:nvSpPr>
        <p:spPr>
          <a:xfrm>
            <a:off x="5724128" y="3861296"/>
            <a:ext cx="3302392" cy="20882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ca-ES" sz="1600" dirty="0"/>
              <a:t>Es busca la imatge en local, com no es troba es descarrega.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ca-ES" sz="1600" dirty="0"/>
              <a:t>Es crea el contenidor i s’executa.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ca-ES" sz="1600" dirty="0"/>
              <a:t>Quan l’aplicació acaba (escriu per pantalla), el contenidor finalitza.</a:t>
            </a:r>
          </a:p>
        </p:txBody>
      </p:sp>
    </p:spTree>
    <p:extLst>
      <p:ext uri="{BB962C8B-B14F-4D97-AF65-F5344CB8AC3E}">
        <p14:creationId xmlns:p14="http://schemas.microsoft.com/office/powerpoint/2010/main" val="3391444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D6873-5DD9-C24A-81AF-C9BACF46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Executant contenidors: servidor web</a:t>
            </a:r>
          </a:p>
        </p:txBody>
      </p:sp>
      <p:pic>
        <p:nvPicPr>
          <p:cNvPr id="4" name="Marcador de contenido 6">
            <a:extLst>
              <a:ext uri="{FF2B5EF4-FFF2-40B4-BE49-F238E27FC236}">
                <a16:creationId xmlns:a16="http://schemas.microsoft.com/office/drawing/2014/main" id="{41B95589-CF7F-1E47-9864-AEEB72444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20" y="1700808"/>
            <a:ext cx="8229600" cy="2001782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B53DEB-D2BB-5B4F-BABC-578A448E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085184"/>
            <a:ext cx="7759700" cy="9017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812B838-9B7F-D849-A447-335C59070E56}"/>
              </a:ext>
            </a:extLst>
          </p:cNvPr>
          <p:cNvSpPr txBox="1"/>
          <p:nvPr/>
        </p:nvSpPr>
        <p:spPr>
          <a:xfrm>
            <a:off x="6578952" y="1675979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dirty="0"/>
              <a:t>Com és un procés que no finalitza, es queda esperant connexions i no serveix per gaire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DBCEB7-C939-274D-9E29-AAEF76C07175}"/>
              </a:ext>
            </a:extLst>
          </p:cNvPr>
          <p:cNvSpPr txBox="1"/>
          <p:nvPr/>
        </p:nvSpPr>
        <p:spPr>
          <a:xfrm>
            <a:off x="178532" y="3578917"/>
            <a:ext cx="5113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dirty="0"/>
              <a:t>Un contenidor amb una tasca que no finalitza s’executa en segon pla (</a:t>
            </a:r>
            <a:r>
              <a:rPr lang="ca-ES" b="1" dirty="0" err="1"/>
              <a:t>detached</a:t>
            </a:r>
            <a:r>
              <a:rPr lang="ca-ES" b="1" dirty="0"/>
              <a:t> mode</a:t>
            </a:r>
            <a:r>
              <a:rPr lang="ca-ES" dirty="0"/>
              <a:t>) a més publiquem al port 80 del host el port 80 del contenidor.</a:t>
            </a:r>
          </a:p>
        </p:txBody>
      </p:sp>
      <p:sp>
        <p:nvSpPr>
          <p:cNvPr id="8" name="Arco 7">
            <a:extLst>
              <a:ext uri="{FF2B5EF4-FFF2-40B4-BE49-F238E27FC236}">
                <a16:creationId xmlns:a16="http://schemas.microsoft.com/office/drawing/2014/main" id="{A7B259F0-9AAF-B748-9A53-F269037AB61D}"/>
              </a:ext>
            </a:extLst>
          </p:cNvPr>
          <p:cNvSpPr/>
          <p:nvPr/>
        </p:nvSpPr>
        <p:spPr>
          <a:xfrm>
            <a:off x="5004048" y="4173491"/>
            <a:ext cx="1728192" cy="1728192"/>
          </a:xfrm>
          <a:prstGeom prst="arc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16176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08629D-8A4E-1C4B-9B21-4F422187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Executant contenidors: servidor web</a:t>
            </a:r>
          </a:p>
        </p:txBody>
      </p:sp>
      <p:pic>
        <p:nvPicPr>
          <p:cNvPr id="4" name="Marcador de contenido 5">
            <a:extLst>
              <a:ext uri="{FF2B5EF4-FFF2-40B4-BE49-F238E27FC236}">
                <a16:creationId xmlns:a16="http://schemas.microsoft.com/office/drawing/2014/main" id="{3DB2D8C5-CA5D-734F-89A9-1F237CF7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45" y="1600200"/>
            <a:ext cx="751451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61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3CA24-6043-2B4F-B4EA-B2087D55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Processos llarga durada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1AEA2B-C312-1044-B284-1DA6C4537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ca-ES" dirty="0" err="1"/>
              <a:t>Docker</a:t>
            </a:r>
            <a:r>
              <a:rPr lang="ca-ES" dirty="0"/>
              <a:t> és ideal per executar processos típics de servidor (long-</a:t>
            </a:r>
            <a:r>
              <a:rPr lang="ca-ES" dirty="0" err="1"/>
              <a:t>term</a:t>
            </a:r>
            <a:r>
              <a:rPr lang="ca-ES" dirty="0"/>
              <a:t> processes).</a:t>
            </a:r>
          </a:p>
          <a:p>
            <a:pPr algn="just"/>
            <a:r>
              <a:rPr lang="ca-ES" dirty="0"/>
              <a:t> El servidor </a:t>
            </a:r>
            <a:r>
              <a:rPr lang="ca-ES" dirty="0" err="1"/>
              <a:t>ngix</a:t>
            </a:r>
            <a:r>
              <a:rPr lang="ca-ES" dirty="0"/>
              <a:t> gairebé no consumeix recursos fins que rep peticions, però quan hi rep pot anar augmentant ús CPU i RAM. </a:t>
            </a:r>
          </a:p>
          <a:p>
            <a:pPr algn="just"/>
            <a:r>
              <a:rPr lang="ca-ES" dirty="0"/>
              <a:t>Un servidor relativament modest pot executar un gran número de contenidors. 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979196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34861-E242-5343-9050-3EB8D868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Contenidor interactiu: </a:t>
            </a:r>
            <a:r>
              <a:rPr lang="ca-ES" dirty="0" err="1"/>
              <a:t>Ubuntu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247BB67-FD69-A342-B03A-8073C3C9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348" y="2430408"/>
            <a:ext cx="7081304" cy="28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43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2187D-4ED7-F641-B655-983176A9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Comandes bàsiques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7C0B713-1EB6-254B-8AD1-0E4C3D16F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run</a:t>
            </a:r>
            <a:r>
              <a:rPr lang="ca-ES" dirty="0"/>
              <a:t> </a:t>
            </a:r>
            <a:r>
              <a:rPr lang="ca-ES" i="1" dirty="0"/>
              <a:t>imatge </a:t>
            </a:r>
            <a:r>
              <a:rPr lang="ca-ES" dirty="0"/>
              <a:t>(crea un contenidor)</a:t>
            </a:r>
          </a:p>
          <a:p>
            <a:pPr lvl="1"/>
            <a:r>
              <a:rPr lang="ca-ES" dirty="0"/>
              <a:t>-</a:t>
            </a:r>
            <a:r>
              <a:rPr lang="ca-ES" dirty="0" err="1"/>
              <a:t>it</a:t>
            </a:r>
            <a:r>
              <a:rPr lang="ca-ES" dirty="0"/>
              <a:t> en mode interactiu i indicant terminal</a:t>
            </a:r>
          </a:p>
          <a:p>
            <a:pPr lvl="1"/>
            <a:r>
              <a:rPr lang="ca-ES" dirty="0"/>
              <a:t>-d per segon pla</a:t>
            </a:r>
          </a:p>
          <a:p>
            <a:pPr lvl="1"/>
            <a:r>
              <a:rPr lang="ca-ES" dirty="0"/>
              <a:t>p port host: port contenidor (publicar port)</a:t>
            </a:r>
          </a:p>
          <a:p>
            <a:r>
              <a:rPr lang="ca-ES" dirty="0"/>
              <a:t>docker stop </a:t>
            </a:r>
            <a:r>
              <a:rPr lang="ca-ES" i="1" dirty="0"/>
              <a:t>ID </a:t>
            </a:r>
            <a:r>
              <a:rPr lang="ca-ES" dirty="0"/>
              <a:t>(para contenidor)</a:t>
            </a:r>
          </a:p>
          <a:p>
            <a:r>
              <a:rPr lang="ca-ES" dirty="0"/>
              <a:t>docker ps (mostra contenidors actius)</a:t>
            </a:r>
          </a:p>
          <a:p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ps</a:t>
            </a:r>
            <a:r>
              <a:rPr lang="ca-ES" dirty="0"/>
              <a:t> -a (mostra tots els contenidors)</a:t>
            </a:r>
          </a:p>
          <a:p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image</a:t>
            </a:r>
            <a:r>
              <a:rPr lang="ca-ES" dirty="0"/>
              <a:t> </a:t>
            </a:r>
            <a:r>
              <a:rPr lang="ca-ES" dirty="0" err="1"/>
              <a:t>ls</a:t>
            </a:r>
            <a:r>
              <a:rPr lang="ca-ES" dirty="0"/>
              <a:t> (mostra imatges)</a:t>
            </a:r>
          </a:p>
          <a:p>
            <a:r>
              <a:rPr lang="ca-ES" dirty="0"/>
              <a:t>docker rm </a:t>
            </a:r>
            <a:r>
              <a:rPr lang="ca-ES" i="1" dirty="0"/>
              <a:t>ID</a:t>
            </a:r>
            <a:r>
              <a:rPr lang="ca-ES" dirty="0"/>
              <a:t> esborra contenidor</a:t>
            </a:r>
          </a:p>
          <a:p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image</a:t>
            </a:r>
            <a:r>
              <a:rPr lang="ca-ES" dirty="0"/>
              <a:t> </a:t>
            </a:r>
            <a:r>
              <a:rPr lang="ca-ES" dirty="0" err="1"/>
              <a:t>rm</a:t>
            </a:r>
            <a:r>
              <a:rPr lang="ca-ES" dirty="0"/>
              <a:t> </a:t>
            </a:r>
            <a:r>
              <a:rPr lang="ca-ES" i="1" dirty="0"/>
              <a:t>imatge</a:t>
            </a:r>
            <a:r>
              <a:rPr lang="ca-ES" dirty="0"/>
              <a:t> (esborra imatge)</a:t>
            </a:r>
          </a:p>
        </p:txBody>
      </p:sp>
    </p:spTree>
    <p:extLst>
      <p:ext uri="{BB962C8B-B14F-4D97-AF65-F5344CB8AC3E}">
        <p14:creationId xmlns:p14="http://schemas.microsoft.com/office/powerpoint/2010/main" val="819489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F7050-2C09-ED45-87B0-C39A5033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Temps de practicar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738003-EDF1-0948-B919-33E2C3573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I si no tinc </a:t>
            </a:r>
            <a:r>
              <a:rPr lang="ca-ES" dirty="0" err="1"/>
              <a:t>Docker</a:t>
            </a:r>
            <a:r>
              <a:rPr lang="ca-ES" dirty="0"/>
              <a:t> instal·lat?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ED5454-1AC6-8142-BB34-8C272A2F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80" y="2348880"/>
            <a:ext cx="4881240" cy="35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8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57829-4F07-3644-B2F9-B30D6B1E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Exercicis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9504D-7D33-C148-B31E-AD5D17B4C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Crear contenidor bàsic</a:t>
            </a:r>
          </a:p>
          <a:p>
            <a:r>
              <a:rPr lang="ca-ES" dirty="0"/>
              <a:t>Contenidor interactiu</a:t>
            </a:r>
          </a:p>
          <a:p>
            <a:r>
              <a:rPr lang="ca-ES" dirty="0"/>
              <a:t>Contenidor mode </a:t>
            </a:r>
            <a:r>
              <a:rPr lang="ca-ES" dirty="0" err="1"/>
              <a:t>background</a:t>
            </a:r>
            <a:endParaRPr lang="ca-ES" dirty="0"/>
          </a:p>
          <a:p>
            <a:r>
              <a:rPr lang="ca-ES" dirty="0"/>
              <a:t>Mapeig de ports</a:t>
            </a:r>
          </a:p>
          <a:p>
            <a:r>
              <a:rPr lang="ca-ES" dirty="0"/>
              <a:t>Veure contenidors i imatges</a:t>
            </a:r>
          </a:p>
          <a:p>
            <a:r>
              <a:rPr lang="ca-ES" dirty="0"/>
              <a:t>Eliminar contenidors</a:t>
            </a:r>
          </a:p>
        </p:txBody>
      </p:sp>
    </p:spTree>
    <p:extLst>
      <p:ext uri="{BB962C8B-B14F-4D97-AF65-F5344CB8AC3E}">
        <p14:creationId xmlns:p14="http://schemas.microsoft.com/office/powerpoint/2010/main" val="132140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0BC47-B108-EE4E-B9D9-4CDA3E3B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Agenda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D8EBE04-DB67-C347-A457-D2C49006E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1627"/>
              </p:ext>
            </p:extLst>
          </p:nvPr>
        </p:nvGraphicFramePr>
        <p:xfrm>
          <a:off x="575556" y="2420888"/>
          <a:ext cx="7992888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82172">
                  <a:extLst>
                    <a:ext uri="{9D8B030D-6E8A-4147-A177-3AD203B41FA5}">
                      <a16:colId xmlns:a16="http://schemas.microsoft.com/office/drawing/2014/main" val="258755752"/>
                    </a:ext>
                  </a:extLst>
                </a:gridCol>
                <a:gridCol w="458288">
                  <a:extLst>
                    <a:ext uri="{9D8B030D-6E8A-4147-A177-3AD203B41FA5}">
                      <a16:colId xmlns:a16="http://schemas.microsoft.com/office/drawing/2014/main" val="203032047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2865560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Què és </a:t>
                      </a:r>
                      <a:r>
                        <a:rPr lang="ca-ES" sz="2400" dirty="0" err="1">
                          <a:solidFill>
                            <a:schemeClr val="bg1"/>
                          </a:solidFill>
                        </a:rPr>
                        <a:t>Docker</a:t>
                      </a:r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ca-ES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Persistència de dades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Instal·lació </a:t>
                      </a:r>
                      <a:r>
                        <a:rPr lang="ca-ES" sz="2400" dirty="0" err="1">
                          <a:solidFill>
                            <a:schemeClr val="bg1"/>
                          </a:solidFill>
                        </a:rPr>
                        <a:t>Docker</a:t>
                      </a:r>
                      <a:endParaRPr lang="ca-E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Exemple entorns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Executant contenidors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L’arxiu </a:t>
                      </a:r>
                      <a:r>
                        <a:rPr lang="ca-ES" sz="24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Dockerfile</a:t>
                      </a:r>
                      <a:endParaRPr lang="ca-ES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1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Exemples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24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ca-E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24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Hub</a:t>
                      </a:r>
                      <a:endParaRPr lang="ca-ES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72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Eines i utilitats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Orquestració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23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48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DF6D2-F308-3541-93A8-25F008ED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Eines i utilitats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12BCCA-3329-F642-A432-9AAC919C9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Per la segona sessió necessitarem dues eines.</a:t>
            </a:r>
          </a:p>
          <a:p>
            <a:pPr algn="just"/>
            <a:r>
              <a:rPr lang="ca-ES" dirty="0"/>
              <a:t>Visual Studio </a:t>
            </a:r>
            <a:r>
              <a:rPr lang="ca-ES" dirty="0" err="1"/>
              <a:t>Code</a:t>
            </a:r>
            <a:r>
              <a:rPr lang="ca-ES" dirty="0"/>
              <a:t> un editor vitaminat.</a:t>
            </a:r>
          </a:p>
          <a:p>
            <a:pPr algn="just"/>
            <a:r>
              <a:rPr lang="ca-ES" dirty="0" err="1"/>
              <a:t>Azure</a:t>
            </a:r>
            <a:r>
              <a:rPr lang="ca-ES" dirty="0"/>
              <a:t> Data Studio</a:t>
            </a:r>
          </a:p>
        </p:txBody>
      </p:sp>
    </p:spTree>
    <p:extLst>
      <p:ext uri="{BB962C8B-B14F-4D97-AF65-F5344CB8AC3E}">
        <p14:creationId xmlns:p14="http://schemas.microsoft.com/office/powerpoint/2010/main" val="258824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F752EF-BAF2-4B4E-B82D-5C758930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Visual Studio </a:t>
            </a:r>
            <a:r>
              <a:rPr lang="ca-ES" dirty="0" err="1"/>
              <a:t>Code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4FDBCCD-1B79-8341-9ACB-DD6FC9F73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433" y="1196752"/>
            <a:ext cx="8229600" cy="408471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C52A508-D238-854E-811D-1C41ADC5470F}"/>
              </a:ext>
            </a:extLst>
          </p:cNvPr>
          <p:cNvSpPr/>
          <p:nvPr/>
        </p:nvSpPr>
        <p:spPr>
          <a:xfrm>
            <a:off x="2787033" y="5517232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a-ES" dirty="0" err="1">
                <a:hlinkClick r:id="rId3"/>
              </a:rPr>
              <a:t>https</a:t>
            </a:r>
            <a:r>
              <a:rPr lang="ca-ES" dirty="0">
                <a:hlinkClick r:id="rId3"/>
              </a:rPr>
              <a:t>://</a:t>
            </a:r>
            <a:r>
              <a:rPr lang="ca-ES" dirty="0" err="1">
                <a:hlinkClick r:id="rId3"/>
              </a:rPr>
              <a:t>code.visualstudio.com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20633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DC730-965C-2842-B805-D5D987FE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Visual Studio </a:t>
            </a:r>
            <a:r>
              <a:rPr lang="ca-ES" dirty="0" err="1"/>
              <a:t>Code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EB692E-736A-4F4B-AA96-8003BEA2C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Un cop instal·lat explorarem les extensions i instal·larem l’extensió de </a:t>
            </a:r>
            <a:r>
              <a:rPr lang="ca-ES" dirty="0" err="1"/>
              <a:t>Docker</a:t>
            </a:r>
            <a:r>
              <a:rPr lang="ca-ES" dirty="0"/>
              <a:t>.</a:t>
            </a:r>
          </a:p>
          <a:p>
            <a:pPr algn="just"/>
            <a:endParaRPr lang="ca-ES" dirty="0"/>
          </a:p>
          <a:p>
            <a:pPr algn="just"/>
            <a:r>
              <a:rPr lang="ca-ES" dirty="0"/>
              <a:t>A més instal·larem el complement Visual Studio </a:t>
            </a:r>
            <a:r>
              <a:rPr lang="ca-ES" dirty="0" err="1"/>
              <a:t>Remote</a:t>
            </a:r>
            <a:r>
              <a:rPr lang="ca-ES" dirty="0"/>
              <a:t> </a:t>
            </a:r>
            <a:r>
              <a:rPr lang="ca-ES" dirty="0" err="1"/>
              <a:t>Development</a:t>
            </a:r>
            <a:r>
              <a:rPr lang="ca-ES" dirty="0"/>
              <a:t>.</a:t>
            </a:r>
          </a:p>
          <a:p>
            <a:pPr marL="0" indent="0" algn="ctr">
              <a:buNone/>
            </a:pPr>
            <a:r>
              <a:rPr lang="ca-ES" sz="2800" dirty="0">
                <a:hlinkClick r:id="rId2"/>
              </a:rPr>
              <a:t>VS Code Remote Extension Pack</a:t>
            </a:r>
            <a:endParaRPr lang="ca-ES" sz="2800" dirty="0"/>
          </a:p>
          <a:p>
            <a:pPr lvl="1" algn="just"/>
            <a:endParaRPr lang="ca-ES" dirty="0"/>
          </a:p>
          <a:p>
            <a:pPr lvl="1" algn="just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6481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E71C4-175C-9F46-8B7F-83F3549B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 Data 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E3E1DB-D243-3C4D-9F34-504561E93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És una eina per gestionar de forma remota bases de dades SQL Server.</a:t>
            </a:r>
          </a:p>
          <a:p>
            <a:pPr algn="just"/>
            <a:endParaRPr lang="ca-ES" dirty="0"/>
          </a:p>
          <a:p>
            <a:pPr algn="just"/>
            <a:endParaRPr lang="ca-ES" dirty="0"/>
          </a:p>
          <a:p>
            <a:pPr algn="just"/>
            <a:endParaRPr lang="ca-ES" dirty="0"/>
          </a:p>
          <a:p>
            <a:pPr algn="just"/>
            <a:endParaRPr lang="ca-ES" dirty="0"/>
          </a:p>
          <a:p>
            <a:pPr algn="just"/>
            <a:endParaRPr lang="ca-ES" dirty="0"/>
          </a:p>
          <a:p>
            <a:pPr marL="0" indent="0" algn="ctr">
              <a:buNone/>
            </a:pPr>
            <a:r>
              <a:rPr lang="ca-ES" dirty="0">
                <a:hlinkClick r:id="rId2"/>
              </a:rPr>
              <a:t>Azure Data Studio</a:t>
            </a:r>
            <a:endParaRPr lang="ca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62B9F8-746C-F342-B870-EC0DDC84D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2780928"/>
            <a:ext cx="6516216" cy="27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1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FC825-2B0E-EA4C-96CC-FD37295C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Contenidors i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D9007B-61B0-7D44-98F3-AB5A7FFB0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a-ES" dirty="0"/>
              <a:t>I si al contenidor se li fa alguna modificació?</a:t>
            </a:r>
          </a:p>
          <a:p>
            <a:pPr marL="0" indent="0">
              <a:buNone/>
            </a:pPr>
            <a:r>
              <a:rPr lang="ca-ES" dirty="0"/>
              <a:t>	Dades</a:t>
            </a:r>
          </a:p>
          <a:p>
            <a:pPr marL="0" indent="0">
              <a:buNone/>
            </a:pPr>
            <a:r>
              <a:rPr lang="ca-ES" dirty="0"/>
              <a:t>	Programes</a:t>
            </a:r>
          </a:p>
          <a:p>
            <a:pPr marL="0" indent="0" algn="just">
              <a:buNone/>
            </a:pPr>
            <a:r>
              <a:rPr lang="ca-ES" dirty="0"/>
              <a:t>Si torno a fer la mateix instrucció </a:t>
            </a:r>
            <a:r>
              <a:rPr lang="ca-ES" b="1" dirty="0" err="1"/>
              <a:t>docker</a:t>
            </a:r>
            <a:r>
              <a:rPr lang="ca-ES" b="1" dirty="0"/>
              <a:t> </a:t>
            </a:r>
            <a:r>
              <a:rPr lang="ca-ES" b="1" dirty="0" err="1"/>
              <a:t>run</a:t>
            </a:r>
            <a:r>
              <a:rPr lang="ca-ES" b="1" dirty="0"/>
              <a:t> </a:t>
            </a:r>
            <a:r>
              <a:rPr lang="ca-ES" dirty="0"/>
              <a:t>no es veuen el canvis.</a:t>
            </a:r>
          </a:p>
          <a:p>
            <a:pPr marL="0" indent="0" algn="just">
              <a:buNone/>
            </a:pPr>
            <a:endParaRPr lang="ca-ES" dirty="0"/>
          </a:p>
          <a:p>
            <a:pPr marL="0" indent="0" algn="just">
              <a:buNone/>
            </a:pPr>
            <a:r>
              <a:rPr lang="ca-ES" dirty="0"/>
              <a:t>Això vol dir que els contenidors no són persistents?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35960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D2B57-0317-D648-80C9-F830AAB6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Cicle d’un contenidor</a:t>
            </a:r>
          </a:p>
        </p:txBody>
      </p:sp>
      <p:pic>
        <p:nvPicPr>
          <p:cNvPr id="4" name="Marcador de contenido 5">
            <a:extLst>
              <a:ext uri="{FF2B5EF4-FFF2-40B4-BE49-F238E27FC236}">
                <a16:creationId xmlns:a16="http://schemas.microsoft.com/office/drawing/2014/main" id="{EC8CD76F-DD39-4349-A71E-6ABDB04C8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770630"/>
            <a:ext cx="8229600" cy="418510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9BD8BED-4606-0E4F-A0E7-5B1D14E10CE4}"/>
              </a:ext>
            </a:extLst>
          </p:cNvPr>
          <p:cNvSpPr/>
          <p:nvPr/>
        </p:nvSpPr>
        <p:spPr>
          <a:xfrm>
            <a:off x="7956376" y="5517232"/>
            <a:ext cx="73042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93799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21C07-FC9B-504F-85E6-8D0D0FEF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Contenidors i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98F15F-741A-B64B-96C0-2A3F514E1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ca-ES" dirty="0"/>
              <a:t>Quan un contenidor finalitza no s’esborra.</a:t>
            </a:r>
          </a:p>
          <a:p>
            <a:pPr marL="0" indent="0" algn="just">
              <a:buNone/>
            </a:pPr>
            <a:endParaRPr lang="ca-ES" dirty="0"/>
          </a:p>
          <a:p>
            <a:pPr marL="0" indent="0" algn="just">
              <a:buNone/>
            </a:pPr>
            <a:endParaRPr lang="ca-ES" dirty="0"/>
          </a:p>
          <a:p>
            <a:pPr marL="0" indent="0" algn="just">
              <a:buNone/>
            </a:pPr>
            <a:r>
              <a:rPr lang="ca-ES" dirty="0"/>
              <a:t>Si tornem arrancar un contenidor, els canvis sí que hi són</a:t>
            </a:r>
          </a:p>
          <a:p>
            <a:pPr marL="0" indent="0" algn="just">
              <a:buNone/>
            </a:pPr>
            <a:endParaRPr lang="ca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9EBD7F-6AB6-D342-A4E5-24A9FA200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48" y="2348880"/>
            <a:ext cx="8244408" cy="6702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3132C77-5727-CC47-990F-CF291311A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96" y="4653136"/>
            <a:ext cx="8208912" cy="86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02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46811-04DC-7F41-8AF0-7CE78747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Contenidors i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6B609D-B827-674A-80F9-4E216322A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Normalment no usarem aquesta persistència perquè depèn del contenidor i no de la imatge.</a:t>
            </a:r>
          </a:p>
          <a:p>
            <a:pPr algn="just"/>
            <a:r>
              <a:rPr lang="ca-ES" dirty="0"/>
              <a:t>Moltes vegades els contenidors no els aturem si no els eliminem directament.</a:t>
            </a:r>
          </a:p>
          <a:p>
            <a:pPr algn="just"/>
            <a:r>
              <a:rPr lang="ca-ES" dirty="0"/>
              <a:t>Solució a persistència?</a:t>
            </a:r>
          </a:p>
          <a:p>
            <a:pPr marL="57150" indent="0" algn="just">
              <a:buNone/>
            </a:pPr>
            <a:r>
              <a:rPr lang="ca-ES" dirty="0"/>
              <a:t>			</a:t>
            </a:r>
            <a:r>
              <a:rPr lang="ca-ES" sz="3600" b="1" dirty="0">
                <a:solidFill>
                  <a:srgbClr val="CC0000"/>
                </a:solidFill>
                <a:cs typeface="+mn-cs"/>
              </a:rPr>
              <a:t>VOLUMS</a:t>
            </a:r>
          </a:p>
        </p:txBody>
      </p:sp>
    </p:spTree>
    <p:extLst>
      <p:ext uri="{BB962C8B-B14F-4D97-AF65-F5344CB8AC3E}">
        <p14:creationId xmlns:p14="http://schemas.microsoft.com/office/powerpoint/2010/main" val="3237844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788F3-D7C1-0845-8749-F86A442A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Volums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301057-45FD-9F48-96A7-43030BC1A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Carpetes en el sistema d’arxius que tenen persistència.</a:t>
            </a:r>
          </a:p>
          <a:p>
            <a:pPr algn="just"/>
            <a:r>
              <a:rPr lang="ca-ES" dirty="0"/>
              <a:t>Utilitat:</a:t>
            </a:r>
          </a:p>
          <a:p>
            <a:pPr lvl="1" algn="just"/>
            <a:r>
              <a:rPr lang="ca-ES" dirty="0"/>
              <a:t>Persistència dades</a:t>
            </a:r>
          </a:p>
          <a:p>
            <a:pPr lvl="1" algn="just"/>
            <a:r>
              <a:rPr lang="ca-ES" dirty="0"/>
              <a:t>Compartir dades entre contenidors</a:t>
            </a:r>
          </a:p>
          <a:p>
            <a:pPr lvl="1" algn="just"/>
            <a:r>
              <a:rPr lang="ca-ES" dirty="0"/>
              <a:t>Fer accessible carpetes de l’ordinador a dins el contenidor</a:t>
            </a:r>
          </a:p>
          <a:p>
            <a:pPr marL="0" indent="0" algn="just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88469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FF411-4B67-F740-ABE6-37CA6F72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Tipus volums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E38C33-A4B4-6947-ABC5-4D4657B2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a-ES" dirty="0"/>
              <a:t>Volums de dades (data </a:t>
            </a:r>
            <a:r>
              <a:rPr lang="ca-ES" dirty="0" err="1"/>
              <a:t>volumes</a:t>
            </a:r>
            <a:r>
              <a:rPr lang="ca-ES" dirty="0"/>
              <a:t>)</a:t>
            </a:r>
          </a:p>
          <a:p>
            <a:pPr lvl="1"/>
            <a:r>
              <a:rPr lang="ca-ES" dirty="0"/>
              <a:t>Anònims</a:t>
            </a:r>
          </a:p>
          <a:p>
            <a:pPr lvl="1"/>
            <a:r>
              <a:rPr lang="ca-ES" dirty="0"/>
              <a:t>Amb nom</a:t>
            </a:r>
          </a:p>
          <a:p>
            <a:pPr marL="0" indent="0" algn="just">
              <a:buNone/>
            </a:pPr>
            <a:r>
              <a:rPr lang="ca-ES" sz="2800" dirty="0"/>
              <a:t>Aquests volums només són accessibles pels contenidors</a:t>
            </a:r>
          </a:p>
          <a:p>
            <a:r>
              <a:rPr lang="ca-ES" dirty="0"/>
              <a:t>Volums muntats (</a:t>
            </a:r>
            <a:r>
              <a:rPr lang="ca-ES" dirty="0" err="1"/>
              <a:t>mounted</a:t>
            </a:r>
            <a:r>
              <a:rPr lang="ca-ES" dirty="0"/>
              <a:t> </a:t>
            </a:r>
            <a:r>
              <a:rPr lang="ca-ES" dirty="0" err="1"/>
              <a:t>volumes</a:t>
            </a:r>
            <a:r>
              <a:rPr lang="ca-ES" dirty="0"/>
              <a:t>)</a:t>
            </a:r>
          </a:p>
          <a:p>
            <a:pPr marL="0" indent="0" algn="just">
              <a:buNone/>
            </a:pPr>
            <a:r>
              <a:rPr lang="ca-ES" sz="2800" dirty="0"/>
              <a:t>Compartir una carpeta de l’ordinador per fer-la accessible a un contenidor.</a:t>
            </a:r>
          </a:p>
          <a:p>
            <a:pPr algn="just"/>
            <a:r>
              <a:rPr lang="ca-ES" sz="2800" dirty="0"/>
              <a:t>TMPFS (temporal </a:t>
            </a:r>
            <a:r>
              <a:rPr lang="ca-ES" sz="2800" dirty="0" err="1"/>
              <a:t>file</a:t>
            </a:r>
            <a:r>
              <a:rPr lang="ca-ES" sz="2800" dirty="0"/>
              <a:t> </a:t>
            </a:r>
            <a:r>
              <a:rPr lang="ca-ES" sz="2800" dirty="0" err="1"/>
              <a:t>system</a:t>
            </a:r>
            <a:r>
              <a:rPr lang="ca-ES" sz="2800" dirty="0"/>
              <a:t>)</a:t>
            </a:r>
          </a:p>
          <a:p>
            <a:pPr marL="0" indent="0" algn="just">
              <a:buNone/>
            </a:pPr>
            <a:r>
              <a:rPr lang="ca-ES" sz="2800" dirty="0"/>
              <a:t>Carpetes temporals muntades en RAM.</a:t>
            </a:r>
          </a:p>
        </p:txBody>
      </p:sp>
    </p:spTree>
    <p:extLst>
      <p:ext uri="{BB962C8B-B14F-4D97-AF65-F5344CB8AC3E}">
        <p14:creationId xmlns:p14="http://schemas.microsoft.com/office/powerpoint/2010/main" val="135915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22ECC-A141-4942-9A2E-ADB143E9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Què és </a:t>
            </a:r>
            <a:r>
              <a:rPr lang="ca-ES" dirty="0" err="1"/>
              <a:t>Docker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D45BD-FE51-124D-8D78-7C762533F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8" y="1556792"/>
            <a:ext cx="4680056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ca-ES" sz="2400" dirty="0"/>
              <a:t>Plataforma de software per gestionar contenidors.</a:t>
            </a:r>
          </a:p>
          <a:p>
            <a:pPr marL="0" indent="0" algn="just">
              <a:buNone/>
            </a:pPr>
            <a:endParaRPr lang="ca-ES" sz="2400" dirty="0"/>
          </a:p>
          <a:p>
            <a:pPr marL="0" indent="0" algn="just">
              <a:buNone/>
            </a:pPr>
            <a:r>
              <a:rPr lang="ca-ES" sz="2400" dirty="0"/>
              <a:t>Simplifica la creació, distribució i  execució d’aplicacions.</a:t>
            </a:r>
          </a:p>
          <a:p>
            <a:pPr marL="0" indent="0" algn="just">
              <a:buNone/>
            </a:pPr>
            <a:endParaRPr lang="ca-ES" sz="2400" dirty="0"/>
          </a:p>
          <a:p>
            <a:pPr marL="0" indent="0" algn="just">
              <a:buNone/>
            </a:pPr>
            <a:r>
              <a:rPr lang="ca-ES" sz="2400" dirty="0"/>
              <a:t>Execució nativa en Windows Server i Linux.</a:t>
            </a:r>
          </a:p>
          <a:p>
            <a:pPr marL="0" indent="0" algn="just">
              <a:buNone/>
            </a:pPr>
            <a:endParaRPr lang="ca-ES" sz="2400" dirty="0"/>
          </a:p>
          <a:p>
            <a:pPr marL="0" indent="0" algn="just">
              <a:buNone/>
            </a:pPr>
            <a:r>
              <a:rPr lang="ca-ES" sz="2400" dirty="0"/>
              <a:t>Entorns desenvolupament per Windows i Mac.</a:t>
            </a:r>
          </a:p>
          <a:p>
            <a:pPr marL="0" indent="0" algn="just">
              <a:buNone/>
            </a:pPr>
            <a:endParaRPr lang="ca-ES" sz="2400" dirty="0"/>
          </a:p>
          <a:p>
            <a:pPr marL="0" indent="0" algn="just">
              <a:buNone/>
            </a:pPr>
            <a:endParaRPr lang="ca-ES" sz="2400" dirty="0"/>
          </a:p>
          <a:p>
            <a:pPr marL="0" indent="0" algn="just">
              <a:buNone/>
            </a:pPr>
            <a:endParaRPr lang="ca-ES" sz="2400" dirty="0"/>
          </a:p>
          <a:p>
            <a:pPr marL="0" indent="0" algn="just">
              <a:buNone/>
            </a:pPr>
            <a:endParaRPr lang="ca-ES" sz="2400" dirty="0"/>
          </a:p>
          <a:p>
            <a:pPr marL="0" indent="0" algn="just">
              <a:buNone/>
            </a:pPr>
            <a:endParaRPr lang="ca-ES" sz="2400" dirty="0"/>
          </a:p>
          <a:p>
            <a:pPr marL="0" indent="0" algn="just">
              <a:buNone/>
            </a:pPr>
            <a:endParaRPr lang="ca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B61DBD-4186-6B44-A5AF-86DB80B3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06084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53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2B2F2-5690-3C4F-8ABB-A877E093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volum muntat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2886FD-9176-634A-A45A-63A18766D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4844"/>
            <a:ext cx="8229600" cy="4525963"/>
          </a:xfrm>
        </p:spPr>
        <p:txBody>
          <a:bodyPr/>
          <a:lstStyle/>
          <a:p>
            <a:pPr algn="just"/>
            <a:r>
              <a:rPr lang="ca-ES" dirty="0"/>
              <a:t>El codi es té a una carpeta de l’ordinador i es fa accessible al contenidor.</a:t>
            </a:r>
          </a:p>
          <a:p>
            <a:pPr algn="just"/>
            <a:endParaRPr lang="ca-ES" dirty="0"/>
          </a:p>
          <a:p>
            <a:pPr marL="0" indent="0" algn="just">
              <a:buNone/>
            </a:pPr>
            <a:r>
              <a:rPr lang="ca-ES" sz="2400" dirty="0" err="1"/>
              <a:t>docker</a:t>
            </a:r>
            <a:r>
              <a:rPr lang="ca-ES" sz="2400" dirty="0"/>
              <a:t> </a:t>
            </a:r>
            <a:r>
              <a:rPr lang="ca-ES" sz="2400" dirty="0" err="1"/>
              <a:t>run</a:t>
            </a:r>
            <a:r>
              <a:rPr lang="ca-ES" sz="2400" dirty="0"/>
              <a:t> -d -</a:t>
            </a:r>
            <a:r>
              <a:rPr lang="ca-ES" sz="2400" dirty="0" err="1"/>
              <a:t>p</a:t>
            </a:r>
            <a:r>
              <a:rPr lang="ca-ES" sz="2400" dirty="0"/>
              <a:t> 80:80 -v $(</a:t>
            </a:r>
            <a:r>
              <a:rPr lang="ca-ES" sz="2400" dirty="0" err="1"/>
              <a:t>pwd</a:t>
            </a:r>
            <a:r>
              <a:rPr lang="ca-ES" sz="2400" dirty="0"/>
              <a:t>)</a:t>
            </a:r>
            <a:r>
              <a:rPr lang="ca-ES" sz="2400" dirty="0">
                <a:sym typeface="Wingdings" pitchFamily="2" charset="2"/>
              </a:rPr>
              <a:t>: /</a:t>
            </a:r>
            <a:r>
              <a:rPr lang="ca-ES" sz="2400" dirty="0" err="1">
                <a:sym typeface="Wingdings" pitchFamily="2" charset="2"/>
              </a:rPr>
              <a:t>usr</a:t>
            </a:r>
            <a:r>
              <a:rPr lang="ca-ES" sz="2400" dirty="0">
                <a:sym typeface="Wingdings" pitchFamily="2" charset="2"/>
              </a:rPr>
              <a:t>/</a:t>
            </a:r>
            <a:r>
              <a:rPr lang="ca-ES" sz="2400" dirty="0" err="1">
                <a:sym typeface="Wingdings" pitchFamily="2" charset="2"/>
              </a:rPr>
              <a:t>share</a:t>
            </a:r>
            <a:r>
              <a:rPr lang="ca-ES" sz="2400" dirty="0">
                <a:sym typeface="Wingdings" pitchFamily="2" charset="2"/>
              </a:rPr>
              <a:t>/</a:t>
            </a:r>
            <a:r>
              <a:rPr lang="ca-ES" sz="2400" dirty="0" err="1">
                <a:sym typeface="Wingdings" pitchFamily="2" charset="2"/>
              </a:rPr>
              <a:t>ningx</a:t>
            </a:r>
            <a:r>
              <a:rPr lang="ca-ES" sz="2400" dirty="0">
                <a:sym typeface="Wingdings" pitchFamily="2" charset="2"/>
              </a:rPr>
              <a:t>/</a:t>
            </a:r>
            <a:r>
              <a:rPr lang="ca-ES" sz="2400" dirty="0" err="1">
                <a:sym typeface="Wingdings" pitchFamily="2" charset="2"/>
              </a:rPr>
              <a:t>html</a:t>
            </a:r>
            <a:r>
              <a:rPr lang="ca-ES" sz="2400" dirty="0">
                <a:sym typeface="Wingdings" pitchFamily="2" charset="2"/>
              </a:rPr>
              <a:t> </a:t>
            </a:r>
            <a:r>
              <a:rPr lang="ca-ES" sz="2400" dirty="0" err="1">
                <a:sym typeface="Wingdings" pitchFamily="2" charset="2"/>
              </a:rPr>
              <a:t>nginx</a:t>
            </a:r>
            <a:endParaRPr lang="ca-ES" sz="2400" dirty="0">
              <a:sym typeface="Wingdings" pitchFamily="2" charset="2"/>
            </a:endParaRPr>
          </a:p>
          <a:p>
            <a:pPr marL="0" indent="0" algn="just">
              <a:buNone/>
            </a:pPr>
            <a:endParaRPr lang="ca-ES" sz="2400" dirty="0">
              <a:sym typeface="Wingdings" pitchFamily="2" charset="2"/>
            </a:endParaRPr>
          </a:p>
          <a:p>
            <a:pPr algn="just"/>
            <a:r>
              <a:rPr lang="ca-ES" dirty="0">
                <a:sym typeface="Wingdings" pitchFamily="2" charset="2"/>
              </a:rPr>
              <a:t>Això fa que la carpeta actual on estem a l’ordinador es munti al contenidor a la ruta /</a:t>
            </a:r>
            <a:r>
              <a:rPr lang="ca-ES" dirty="0" err="1">
                <a:sym typeface="Wingdings" pitchFamily="2" charset="2"/>
              </a:rPr>
              <a:t>usr</a:t>
            </a:r>
            <a:r>
              <a:rPr lang="ca-ES" dirty="0">
                <a:sym typeface="Wingdings" pitchFamily="2" charset="2"/>
              </a:rPr>
              <a:t>/</a:t>
            </a:r>
            <a:r>
              <a:rPr lang="ca-ES" dirty="0" err="1">
                <a:sym typeface="Wingdings" pitchFamily="2" charset="2"/>
              </a:rPr>
              <a:t>share</a:t>
            </a:r>
            <a:r>
              <a:rPr lang="ca-ES" dirty="0">
                <a:sym typeface="Wingdings" pitchFamily="2" charset="2"/>
              </a:rPr>
              <a:t>/</a:t>
            </a:r>
            <a:r>
              <a:rPr lang="ca-ES" dirty="0" err="1">
                <a:sym typeface="Wingdings" pitchFamily="2" charset="2"/>
              </a:rPr>
              <a:t>nginx</a:t>
            </a:r>
            <a:r>
              <a:rPr lang="ca-ES" dirty="0">
                <a:sym typeface="Wingdings" pitchFamily="2" charset="2"/>
              </a:rPr>
              <a:t>/</a:t>
            </a:r>
            <a:r>
              <a:rPr lang="ca-ES" dirty="0" err="1">
                <a:sym typeface="Wingdings" pitchFamily="2" charset="2"/>
              </a:rPr>
              <a:t>html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300129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762BB2-1917-FE41-A5A1-0B712943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volum muntat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96A2850-405E-8242-9C70-7587CA58B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83" y="1052736"/>
            <a:ext cx="7992888" cy="5423990"/>
          </a:xfrm>
        </p:spPr>
      </p:pic>
    </p:spTree>
    <p:extLst>
      <p:ext uri="{BB962C8B-B14F-4D97-AF65-F5344CB8AC3E}">
        <p14:creationId xmlns:p14="http://schemas.microsoft.com/office/powerpoint/2010/main" val="3537890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3898E-85F5-104B-8BE1-BAAC241D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volum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E10BE5-B4A7-0A41-AC1D-930469A4A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Els volums de dades són objectes que es guarden com fitxers al nostre sistema.</a:t>
            </a:r>
          </a:p>
          <a:p>
            <a:pPr algn="just"/>
            <a:r>
              <a:rPr lang="ca-ES" dirty="0"/>
              <a:t>Només són accessibles des dels contenidors.</a:t>
            </a:r>
          </a:p>
          <a:p>
            <a:pPr algn="just"/>
            <a:r>
              <a:rPr lang="ca-ES" dirty="0"/>
              <a:t>Es poden connectar volums entre diferents contenidors.</a:t>
            </a:r>
          </a:p>
          <a:p>
            <a:pPr algn="just"/>
            <a:r>
              <a:rPr lang="ca-ES" dirty="0" err="1"/>
              <a:t>Docker</a:t>
            </a:r>
            <a:r>
              <a:rPr lang="ca-ES" dirty="0"/>
              <a:t> no els elimina automàticament.</a:t>
            </a:r>
          </a:p>
          <a:p>
            <a:pPr marL="0" indent="0" algn="just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31324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4053A-163A-7D45-8991-8153B4E5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Crear volum de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990FD-37C3-184B-A057-3B0903663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Es pot crear directament:</a:t>
            </a:r>
          </a:p>
          <a:p>
            <a:pPr marL="400050" lvl="1" indent="0">
              <a:buNone/>
            </a:pPr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volume</a:t>
            </a:r>
            <a:r>
              <a:rPr lang="ca-ES" dirty="0"/>
              <a:t> </a:t>
            </a:r>
            <a:r>
              <a:rPr lang="ca-ES" dirty="0" err="1"/>
              <a:t>create</a:t>
            </a:r>
            <a:r>
              <a:rPr lang="ca-ES" dirty="0"/>
              <a:t> nom</a:t>
            </a:r>
          </a:p>
          <a:p>
            <a:pPr marL="457200" indent="-457200"/>
            <a:endParaRPr lang="ca-ES" dirty="0"/>
          </a:p>
          <a:p>
            <a:pPr marL="457200" indent="-457200"/>
            <a:r>
              <a:rPr lang="ca-ES" dirty="0"/>
              <a:t>Veure contenidors:</a:t>
            </a:r>
          </a:p>
          <a:p>
            <a:pPr marL="400050" lvl="1" indent="0">
              <a:buNone/>
            </a:pPr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volume</a:t>
            </a:r>
            <a:r>
              <a:rPr lang="ca-ES" dirty="0"/>
              <a:t> </a:t>
            </a:r>
            <a:r>
              <a:rPr lang="ca-ES" dirty="0" err="1"/>
              <a:t>ls</a:t>
            </a:r>
            <a:endParaRPr lang="ca-ES" dirty="0"/>
          </a:p>
          <a:p>
            <a:pPr marL="400050" lvl="1" indent="0">
              <a:buNone/>
            </a:pPr>
            <a:endParaRPr lang="ca-ES" dirty="0"/>
          </a:p>
          <a:p>
            <a:pPr marL="457200" indent="-457200"/>
            <a:r>
              <a:rPr lang="ca-ES" dirty="0"/>
              <a:t>Eliminar contenidors:</a:t>
            </a:r>
          </a:p>
          <a:p>
            <a:pPr marL="400050" lvl="1" indent="0">
              <a:buNone/>
            </a:pPr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volume</a:t>
            </a:r>
            <a:r>
              <a:rPr lang="ca-ES" dirty="0"/>
              <a:t> </a:t>
            </a:r>
            <a:r>
              <a:rPr lang="ca-ES" dirty="0" err="1"/>
              <a:t>rm</a:t>
            </a:r>
            <a:r>
              <a:rPr lang="ca-ES" dirty="0"/>
              <a:t> nom o ID</a:t>
            </a:r>
          </a:p>
          <a:p>
            <a:pPr marL="457200" indent="-457200"/>
            <a:endParaRPr lang="ca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B443C9E-F188-094A-8894-12FA7CCD8DB9}"/>
              </a:ext>
            </a:extLst>
          </p:cNvPr>
          <p:cNvSpPr txBox="1"/>
          <p:nvPr/>
        </p:nvSpPr>
        <p:spPr>
          <a:xfrm>
            <a:off x="5715134" y="4581128"/>
            <a:ext cx="2952328" cy="12003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ca-ES" dirty="0"/>
              <a:t>Només es poden eliminar volums que no estiguin vinculats a cap contenidor existent.</a:t>
            </a:r>
          </a:p>
        </p:txBody>
      </p:sp>
    </p:spTree>
    <p:extLst>
      <p:ext uri="{BB962C8B-B14F-4D97-AF65-F5344CB8AC3E}">
        <p14:creationId xmlns:p14="http://schemas.microsoft.com/office/powerpoint/2010/main" val="3178659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33BF3-5EBC-754D-B244-107B5F51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Usar volum de 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22CB24-53BD-CD4F-9747-FDD9ABF3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En el moment de crear el contenidor:</a:t>
            </a:r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r>
              <a:rPr lang="ca-ES" sz="2800" dirty="0" err="1"/>
              <a:t>docker</a:t>
            </a:r>
            <a:r>
              <a:rPr lang="ca-ES" sz="2800" dirty="0"/>
              <a:t> </a:t>
            </a:r>
            <a:r>
              <a:rPr lang="ca-ES" sz="2800" dirty="0" err="1"/>
              <a:t>run</a:t>
            </a:r>
            <a:r>
              <a:rPr lang="ca-ES" sz="2800" dirty="0"/>
              <a:t> -v </a:t>
            </a:r>
            <a:r>
              <a:rPr lang="ca-ES" sz="2800" dirty="0" err="1"/>
              <a:t>nom:ruta_dins_contenidor</a:t>
            </a:r>
            <a:r>
              <a:rPr lang="ca-ES" sz="2800" dirty="0"/>
              <a:t> imatge</a:t>
            </a:r>
          </a:p>
          <a:p>
            <a:pPr marL="0" indent="0">
              <a:buNone/>
            </a:pPr>
            <a:endParaRPr lang="ca-ES" sz="2800" dirty="0"/>
          </a:p>
          <a:p>
            <a:r>
              <a:rPr lang="ca-ES" dirty="0"/>
              <a:t>Exemple:</a:t>
            </a:r>
          </a:p>
          <a:p>
            <a:pPr algn="just"/>
            <a:r>
              <a:rPr lang="ca-ES" sz="2800" dirty="0" err="1"/>
              <a:t>docker</a:t>
            </a:r>
            <a:r>
              <a:rPr lang="ca-ES" sz="2800" dirty="0"/>
              <a:t> </a:t>
            </a:r>
            <a:r>
              <a:rPr lang="ca-ES" sz="2800" dirty="0" err="1"/>
              <a:t>run</a:t>
            </a:r>
            <a:r>
              <a:rPr lang="ca-ES" sz="2800" dirty="0"/>
              <a:t> --</a:t>
            </a:r>
            <a:r>
              <a:rPr lang="ca-ES" sz="2800" dirty="0" err="1"/>
              <a:t>rm</a:t>
            </a:r>
            <a:r>
              <a:rPr lang="ca-ES" sz="2800" dirty="0"/>
              <a:t> -v </a:t>
            </a:r>
            <a:r>
              <a:rPr lang="ca-ES" sz="2800" dirty="0" err="1"/>
              <a:t>src</a:t>
            </a:r>
            <a:r>
              <a:rPr lang="ca-ES" sz="2800" dirty="0"/>
              <a:t>:/var/</a:t>
            </a:r>
            <a:r>
              <a:rPr lang="ca-ES" sz="2800" dirty="0" err="1"/>
              <a:t>www</a:t>
            </a:r>
            <a:r>
              <a:rPr lang="ca-ES" sz="2800" dirty="0"/>
              <a:t>/</a:t>
            </a:r>
            <a:r>
              <a:rPr lang="ca-ES" sz="2800" dirty="0" err="1"/>
              <a:t>html</a:t>
            </a:r>
            <a:r>
              <a:rPr lang="ca-ES" sz="2800" dirty="0"/>
              <a:t> -d -</a:t>
            </a:r>
            <a:r>
              <a:rPr lang="ca-ES" sz="2800" dirty="0" err="1"/>
              <a:t>p</a:t>
            </a:r>
            <a:r>
              <a:rPr lang="ca-ES" sz="2800" dirty="0"/>
              <a:t> 8000:80 </a:t>
            </a:r>
            <a:r>
              <a:rPr lang="es-ES" dirty="0"/>
              <a:t>php:7.3-apache</a:t>
            </a:r>
          </a:p>
          <a:p>
            <a:pPr marL="0" indent="0">
              <a:buNone/>
            </a:pPr>
            <a:br>
              <a:rPr lang="es-ES" sz="2800" dirty="0"/>
            </a:br>
            <a:br>
              <a:rPr lang="es-ES" sz="2800" dirty="0"/>
            </a:br>
            <a:r>
              <a:rPr lang="ca-ES" sz="2800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658B35-10FF-3B48-BE81-8333A295693E}"/>
              </a:ext>
            </a:extLst>
          </p:cNvPr>
          <p:cNvSpPr txBox="1"/>
          <p:nvPr/>
        </p:nvSpPr>
        <p:spPr>
          <a:xfrm>
            <a:off x="5580112" y="5085184"/>
            <a:ext cx="2952328" cy="9233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dirty="0"/>
              <a:t>Si el volum no existeix, es crea en el moment d’arrancar el contenidor.</a:t>
            </a:r>
          </a:p>
        </p:txBody>
      </p:sp>
    </p:spTree>
    <p:extLst>
      <p:ext uri="{BB962C8B-B14F-4D97-AF65-F5344CB8AC3E}">
        <p14:creationId xmlns:p14="http://schemas.microsoft.com/office/powerpoint/2010/main" val="3105746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93075-9995-7E4D-B9B8-3D445BA6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Compartint contenidors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F24C2A-7F92-6945-B08A-71EE31789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Dos contenidors poden compartir dades a través de volums.</a:t>
            </a:r>
          </a:p>
          <a:p>
            <a:pPr algn="just"/>
            <a:r>
              <a:rPr lang="ca-ES" dirty="0"/>
              <a:t>Dos mètodes:</a:t>
            </a:r>
          </a:p>
          <a:p>
            <a:pPr lvl="1" algn="just"/>
            <a:r>
              <a:rPr lang="ca-ES" dirty="0"/>
              <a:t>Usant un contenidor amb nom definit</a:t>
            </a:r>
          </a:p>
          <a:p>
            <a:pPr lvl="1" algn="just"/>
            <a:r>
              <a:rPr lang="ca-ES" dirty="0"/>
              <a:t>Exposant tots els volums d’un contenidor a l’altre usant </a:t>
            </a:r>
            <a:r>
              <a:rPr lang="es-ES" b="1" dirty="0"/>
              <a:t>--</a:t>
            </a:r>
            <a:r>
              <a:rPr lang="es-ES" b="1" dirty="0" err="1"/>
              <a:t>volumes-from</a:t>
            </a:r>
            <a:r>
              <a:rPr lang="es-ES" b="1" dirty="0"/>
              <a:t> </a:t>
            </a:r>
            <a:endParaRPr lang="ca-ES" b="1" dirty="0"/>
          </a:p>
        </p:txBody>
      </p:sp>
    </p:spTree>
    <p:extLst>
      <p:ext uri="{BB962C8B-B14F-4D97-AF65-F5344CB8AC3E}">
        <p14:creationId xmlns:p14="http://schemas.microsoft.com/office/powerpoint/2010/main" val="1814580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297EE-2CB8-4A47-9A4F-5DA782E9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cas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4B0EED-5F89-BF4E-8391-C0DCB844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5"/>
          </a:xfrm>
        </p:spPr>
        <p:txBody>
          <a:bodyPr/>
          <a:lstStyle/>
          <a:p>
            <a:pPr marL="0" indent="0" algn="just">
              <a:buNone/>
            </a:pPr>
            <a:r>
              <a:rPr lang="ca-ES" dirty="0"/>
              <a:t>Des del segon contenidor podem accedir al volum i modificar el codi que mostra el contenidor web.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3698C42-E82B-CD42-A2FE-5AF68A7F87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346" y="3573016"/>
            <a:ext cx="8323472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48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D1D93-A919-CB4E-A736-E39AF411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cas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53E63E-7468-7342-BFDD-355488C23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pPr algn="just"/>
            <a:r>
              <a:rPr lang="ca-ES" dirty="0"/>
              <a:t>El segon contenidor </a:t>
            </a:r>
            <a:r>
              <a:rPr lang="ca-ES" dirty="0" err="1"/>
              <a:t>mapeja</a:t>
            </a:r>
            <a:r>
              <a:rPr lang="ca-ES" dirty="0"/>
              <a:t> el volum automàticament les mateixes rutes que el primer.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C4003B-98F1-A143-B9D1-52A8EEF9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3395540"/>
            <a:ext cx="8686800" cy="11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7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3F2CD-157D-FC43-86EE-A91992F3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Entorns de desenvolupament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8D069F-B7F7-5C4F-9EE6-55CD690C3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58" y="1628800"/>
            <a:ext cx="8229600" cy="4525963"/>
          </a:xfrm>
        </p:spPr>
        <p:txBody>
          <a:bodyPr/>
          <a:lstStyle/>
          <a:p>
            <a:pPr algn="just"/>
            <a:r>
              <a:rPr lang="ca-ES" dirty="0" err="1"/>
              <a:t>Docker</a:t>
            </a:r>
            <a:r>
              <a:rPr lang="ca-ES" dirty="0"/>
              <a:t> és una eina ideal per desplegar entorns de desenvolupament al nostre equip, minimitzant interferències.</a:t>
            </a:r>
          </a:p>
          <a:p>
            <a:pPr algn="just"/>
            <a:r>
              <a:rPr lang="ca-ES" dirty="0"/>
              <a:t>Veurem dos exemples:</a:t>
            </a:r>
          </a:p>
          <a:p>
            <a:pPr lvl="1" algn="just"/>
            <a:r>
              <a:rPr lang="ca-ES" dirty="0"/>
              <a:t>Usar SQL Server</a:t>
            </a:r>
          </a:p>
          <a:p>
            <a:pPr lvl="1" algn="just"/>
            <a:r>
              <a:rPr lang="ca-ES" dirty="0"/>
              <a:t>Programar amb Java amb contenidors</a:t>
            </a:r>
          </a:p>
        </p:txBody>
      </p:sp>
    </p:spTree>
    <p:extLst>
      <p:ext uri="{BB962C8B-B14F-4D97-AF65-F5344CB8AC3E}">
        <p14:creationId xmlns:p14="http://schemas.microsoft.com/office/powerpoint/2010/main" val="1250806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91905-5340-FA48-AC3B-1851E701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1: SQL Server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B49EFC-4480-254E-8F8A-3C351979F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El popular gestor de BD SQL Server de Microsoft actualment té versions Windows i Linux.</a:t>
            </a:r>
          </a:p>
          <a:p>
            <a:pPr algn="just"/>
            <a:r>
              <a:rPr lang="ca-ES" dirty="0"/>
              <a:t>Usarem un contenidor i un volum per tenir persistència.</a:t>
            </a:r>
          </a:p>
          <a:p>
            <a:pPr algn="just"/>
            <a:r>
              <a:rPr lang="ca-ES" dirty="0"/>
              <a:t>Gestió SQL Server amb l’eina multiplataforma </a:t>
            </a:r>
            <a:r>
              <a:rPr lang="ca-ES" dirty="0" err="1"/>
              <a:t>Azure</a:t>
            </a:r>
            <a:r>
              <a:rPr lang="ca-ES" dirty="0"/>
              <a:t> Data Studio.</a:t>
            </a:r>
          </a:p>
        </p:txBody>
      </p:sp>
    </p:spTree>
    <p:extLst>
      <p:ext uri="{BB962C8B-B14F-4D97-AF65-F5344CB8AC3E}">
        <p14:creationId xmlns:p14="http://schemas.microsoft.com/office/powerpoint/2010/main" val="18061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A8ACA-03A6-5A4A-B2BB-E0FFED98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Què és un contenidor?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4F7249-2A31-EA42-8437-F77EE290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Un contenidor és un procés aïllat del sistema.</a:t>
            </a:r>
          </a:p>
          <a:p>
            <a:pPr algn="just"/>
            <a:r>
              <a:rPr lang="ca-ES" dirty="0"/>
              <a:t>Contindrà una aplicació i totes les dependències associades.</a:t>
            </a:r>
          </a:p>
          <a:p>
            <a:pPr algn="just"/>
            <a:r>
              <a:rPr lang="ca-ES" dirty="0"/>
              <a:t>Té el seu propi sistema de fitxers.</a:t>
            </a:r>
          </a:p>
          <a:p>
            <a:pPr algn="just"/>
            <a:r>
              <a:rPr lang="ca-ES" dirty="0"/>
              <a:t>Té la seva pròpia xarxa definida.</a:t>
            </a:r>
          </a:p>
          <a:p>
            <a:pPr algn="just"/>
            <a:r>
              <a:rPr lang="ca-ES" dirty="0"/>
              <a:t>Virtualització a nivell de SO.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38582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1F97E-0A78-B84A-9E23-030675F8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1: volum i contenidor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9321189-58A9-6949-83DA-8E3196A75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772816"/>
            <a:ext cx="8229600" cy="1450066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398ADD5-3DD1-B347-BC77-1E3428A42DB7}"/>
              </a:ext>
            </a:extLst>
          </p:cNvPr>
          <p:cNvSpPr txBox="1"/>
          <p:nvPr/>
        </p:nvSpPr>
        <p:spPr>
          <a:xfrm>
            <a:off x="683568" y="4149080"/>
            <a:ext cx="5256584" cy="12003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dirty="0"/>
              <a:t>El primer cop que executem el contenidor es crearà el volum </a:t>
            </a:r>
            <a:r>
              <a:rPr lang="ca-ES" b="1" dirty="0" err="1"/>
              <a:t>database</a:t>
            </a:r>
            <a:r>
              <a:rPr lang="ca-ES" dirty="0"/>
              <a:t> que hem </a:t>
            </a:r>
            <a:r>
              <a:rPr lang="ca-ES" dirty="0" err="1"/>
              <a:t>mapejat</a:t>
            </a:r>
            <a:r>
              <a:rPr lang="ca-ES" dirty="0"/>
              <a:t> a la carpeta on SQL Server Linux crea les bases de dades.</a:t>
            </a:r>
            <a:endParaRPr lang="ca-ES" b="1" dirty="0"/>
          </a:p>
        </p:txBody>
      </p:sp>
    </p:spTree>
    <p:extLst>
      <p:ext uri="{BB962C8B-B14F-4D97-AF65-F5344CB8AC3E}">
        <p14:creationId xmlns:p14="http://schemas.microsoft.com/office/powerpoint/2010/main" val="2082923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965F4-C6CD-EA46-9A76-1635CA0B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1: administració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F79754-F764-4F45-84A2-A8EB83F7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Usarem l’eina </a:t>
            </a:r>
            <a:r>
              <a:rPr lang="ca-ES" dirty="0" err="1"/>
              <a:t>Azure</a:t>
            </a:r>
            <a:r>
              <a:rPr lang="ca-ES" dirty="0"/>
              <a:t> Data Studio (</a:t>
            </a:r>
            <a:r>
              <a:rPr lang="ca-ES" dirty="0">
                <a:hlinkClick r:id="rId2"/>
              </a:rPr>
              <a:t>link</a:t>
            </a:r>
            <a:r>
              <a:rPr lang="ca-ES" dirty="0"/>
              <a:t>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A4D9A-C140-8E49-B2F9-8533C19310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944" y="2525710"/>
            <a:ext cx="5580112" cy="35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7B799-9CBB-464D-A962-25957F6E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1: connexió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B66843A-9E6E-944A-89D5-05D7E8AB2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133" y="1600200"/>
            <a:ext cx="6647734" cy="4525963"/>
          </a:xfrm>
        </p:spPr>
      </p:pic>
    </p:spTree>
    <p:extLst>
      <p:ext uri="{BB962C8B-B14F-4D97-AF65-F5344CB8AC3E}">
        <p14:creationId xmlns:p14="http://schemas.microsoft.com/office/powerpoint/2010/main" val="1359328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D39ED-3849-784B-9F2F-DD31933D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1: administració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2FE7B47-4FC6-CE44-A728-DCD48E04D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703798"/>
            <a:ext cx="8229600" cy="4318766"/>
          </a:xfrm>
        </p:spPr>
      </p:pic>
    </p:spTree>
    <p:extLst>
      <p:ext uri="{BB962C8B-B14F-4D97-AF65-F5344CB8AC3E}">
        <p14:creationId xmlns:p14="http://schemas.microsoft.com/office/powerpoint/2010/main" val="2790204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D39ED-3849-784B-9F2F-DD31933D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1: administració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15271C4-2AE6-0542-84F3-2E9D8ACBB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671" y="1600200"/>
            <a:ext cx="6518658" cy="4525963"/>
          </a:xfrm>
        </p:spPr>
      </p:pic>
    </p:spTree>
    <p:extLst>
      <p:ext uri="{BB962C8B-B14F-4D97-AF65-F5344CB8AC3E}">
        <p14:creationId xmlns:p14="http://schemas.microsoft.com/office/powerpoint/2010/main" val="3000838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D39ED-3849-784B-9F2F-DD31933D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1: administració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1D3FEEF-297A-2440-AB3B-2A3BC4F1E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20" y="1600200"/>
            <a:ext cx="7929560" cy="4525963"/>
          </a:xfrm>
        </p:spPr>
      </p:pic>
    </p:spTree>
    <p:extLst>
      <p:ext uri="{BB962C8B-B14F-4D97-AF65-F5344CB8AC3E}">
        <p14:creationId xmlns:p14="http://schemas.microsoft.com/office/powerpoint/2010/main" val="3037095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D39ED-3849-784B-9F2F-DD31933D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1: persistència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9169D3-54C9-304B-9742-A1F0B4F4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Si ara aturem el contenidor (s’elimina automàticament) i el tornem a crear veurem com veiem la base de dades </a:t>
            </a:r>
            <a:r>
              <a:rPr lang="ca-ES" b="1" dirty="0"/>
              <a:t>Music</a:t>
            </a:r>
            <a:r>
              <a:rPr lang="ca-ES" dirty="0"/>
              <a:t> creada anteriorment.</a:t>
            </a:r>
          </a:p>
        </p:txBody>
      </p:sp>
    </p:spTree>
    <p:extLst>
      <p:ext uri="{BB962C8B-B14F-4D97-AF65-F5344CB8AC3E}">
        <p14:creationId xmlns:p14="http://schemas.microsoft.com/office/powerpoint/2010/main" val="2312391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6C623-40C9-6A4E-84F1-D9D7277D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2: Programar en Java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87A649-E09C-2442-B56B-D7AEBF13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Volem desenvolupar codi en Java sense haver d’instal·lar </a:t>
            </a:r>
            <a:r>
              <a:rPr lang="ca-ES" dirty="0" err="1"/>
              <a:t>openJDK</a:t>
            </a:r>
            <a:r>
              <a:rPr lang="ca-ES" dirty="0"/>
              <a:t> a l’equip.</a:t>
            </a:r>
          </a:p>
          <a:p>
            <a:pPr algn="just"/>
            <a:r>
              <a:rPr lang="ca-ES" dirty="0"/>
              <a:t>Com editor usarem Visual </a:t>
            </a:r>
            <a:r>
              <a:rPr lang="ca-ES" dirty="0" err="1"/>
              <a:t>Code</a:t>
            </a:r>
            <a:r>
              <a:rPr lang="ca-ES" dirty="0"/>
              <a:t> amb el </a:t>
            </a:r>
            <a:r>
              <a:rPr lang="ca-ES" dirty="0" err="1"/>
              <a:t>plugin</a:t>
            </a:r>
            <a:r>
              <a:rPr lang="ca-ES" dirty="0"/>
              <a:t> </a:t>
            </a:r>
            <a:r>
              <a:rPr lang="ca-ES" dirty="0" err="1">
                <a:hlinkClick r:id="rId2"/>
              </a:rPr>
              <a:t>Remote</a:t>
            </a:r>
            <a:r>
              <a:rPr lang="ca-ES" dirty="0">
                <a:hlinkClick r:id="rId2"/>
              </a:rPr>
              <a:t> </a:t>
            </a:r>
            <a:r>
              <a:rPr lang="ca-ES" dirty="0" err="1">
                <a:hlinkClick r:id="rId2"/>
              </a:rPr>
              <a:t>Development</a:t>
            </a:r>
            <a:endParaRPr lang="ca-ES" dirty="0"/>
          </a:p>
        </p:txBody>
      </p:sp>
      <p:pic>
        <p:nvPicPr>
          <p:cNvPr id="1026" name="Picture 2" descr="https://lh5.googleusercontent.com/jUl5W3pxCl3lvzws2FgAUBnQAeQ3K1Lkid0RfBBuqdgs4NKM_1kk3Q6zZmYLneGkm4o2OSy5DNnxK6lsiFQ_81yAM_0sUVbaeU5p9AZ6PaLU4AC498EuHApgnvdzuvNEcSwNhznZ">
            <a:extLst>
              <a:ext uri="{FF2B5EF4-FFF2-40B4-BE49-F238E27FC236}">
                <a16:creationId xmlns:a16="http://schemas.microsoft.com/office/drawing/2014/main" id="{126842B8-2B15-604D-8BFB-E86F2E7BB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3768" y="3863181"/>
            <a:ext cx="6559004" cy="271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81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18830-EC17-6047-8EA5-CAFACB37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2: Connexió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C0BA30-936C-784F-9AA0-A87CD9BA7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Utilitzarem l’opció d’utilitzar una carpeta del nostre equip on estarà el codi.</a:t>
            </a:r>
          </a:p>
        </p:txBody>
      </p:sp>
      <p:pic>
        <p:nvPicPr>
          <p:cNvPr id="2050" name="Picture 2" descr="https://lh5.googleusercontent.com/W0_1HhQA0bHpVW12kQZodhw0FfjXPP_s-_UpaikQmMbUDS4XStCnsldWTZhe1hYFwqxD6FcMr2tfQc9NoLwF_3PfPZDSC1ZG6QLyXjjKUP_cUJptCHzhyFfmxMjjo4hCOQ9OsU1v">
            <a:extLst>
              <a:ext uri="{FF2B5EF4-FFF2-40B4-BE49-F238E27FC236}">
                <a16:creationId xmlns:a16="http://schemas.microsoft.com/office/drawing/2014/main" id="{B356AD54-B324-CD4D-AF64-AD66BEC7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0" y="2924944"/>
            <a:ext cx="76454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EC0A86B-3B47-2849-A0E8-C60D1137FF09}"/>
              </a:ext>
            </a:extLst>
          </p:cNvPr>
          <p:cNvSpPr/>
          <p:nvPr/>
        </p:nvSpPr>
        <p:spPr>
          <a:xfrm>
            <a:off x="749300" y="4221088"/>
            <a:ext cx="4254748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83228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01E-1A11-3644-8D12-3E9C4B5C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2: selecció contenidor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4FBF63-AC81-0C44-8842-03F39F6D0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Ens demana quin contenidor es vol utilitzar per aquesta carpeta.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A7CC3B-A7C4-914C-A97D-D940D895E6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934" y="2852936"/>
            <a:ext cx="755386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2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E1B7B-1239-7D48-B39D-051E363E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Contenidors i imatges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879D0B2-DB3A-8340-96A9-C4028EA7BDE9}"/>
              </a:ext>
            </a:extLst>
          </p:cNvPr>
          <p:cNvSpPr txBox="1">
            <a:spLocks/>
          </p:cNvSpPr>
          <p:nvPr/>
        </p:nvSpPr>
        <p:spPr>
          <a:xfrm>
            <a:off x="816223" y="1535113"/>
            <a:ext cx="40401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b="1" dirty="0"/>
              <a:t>Imatge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6006EAAA-5AE7-7A45-9FB2-DB521C6A9295}"/>
              </a:ext>
            </a:extLst>
          </p:cNvPr>
          <p:cNvSpPr txBox="1">
            <a:spLocks/>
          </p:cNvSpPr>
          <p:nvPr/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ca-ES" sz="2800" dirty="0"/>
              <a:t>Analogia amb una classe (POO).</a:t>
            </a:r>
          </a:p>
          <a:p>
            <a:pPr algn="just"/>
            <a:r>
              <a:rPr lang="ca-ES" sz="2800" dirty="0"/>
              <a:t>Serveix per instanciar contenidors.</a:t>
            </a:r>
          </a:p>
          <a:p>
            <a:pPr algn="just"/>
            <a:r>
              <a:rPr lang="ca-ES" sz="2800" dirty="0"/>
              <a:t>Es poden crear múltiples instàncies.</a:t>
            </a:r>
          </a:p>
          <a:p>
            <a:pPr algn="just"/>
            <a:r>
              <a:rPr lang="ca-ES" sz="2800" dirty="0"/>
              <a:t>Immutable</a:t>
            </a:r>
            <a:r>
              <a:rPr lang="ca-ES" dirty="0"/>
              <a:t>.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7E909B7-E6C9-694F-A495-30C421F2901D}"/>
              </a:ext>
            </a:extLst>
          </p:cNvPr>
          <p:cNvSpPr txBox="1">
            <a:spLocks/>
          </p:cNvSpPr>
          <p:nvPr/>
        </p:nvSpPr>
        <p:spPr>
          <a:xfrm>
            <a:off x="5004048" y="1542509"/>
            <a:ext cx="4041775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b="1" dirty="0"/>
              <a:t>Contenidor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B9024366-6F60-984A-979F-9941E6F70620}"/>
              </a:ext>
            </a:extLst>
          </p:cNvPr>
          <p:cNvSpPr txBox="1">
            <a:spLocks/>
          </p:cNvSpPr>
          <p:nvPr/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ca-ES" sz="2800" dirty="0"/>
              <a:t>Equivalent a un objecte de POO.</a:t>
            </a:r>
          </a:p>
          <a:p>
            <a:pPr algn="just"/>
            <a:r>
              <a:rPr lang="ca-ES" sz="2800" dirty="0"/>
              <a:t>S’executa en un entorn aïllat.</a:t>
            </a:r>
          </a:p>
          <a:p>
            <a:pPr algn="just"/>
            <a:r>
              <a:rPr lang="ca-ES" sz="2800" dirty="0"/>
              <a:t>Lloc on s’executarà l’aplicació</a:t>
            </a:r>
            <a:r>
              <a:rPr lang="ca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203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01E-1A11-3644-8D12-3E9C4B5C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2: Execució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34D1A63-AEBC-8C4E-B948-12DAE7E6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52099"/>
            <a:ext cx="8421615" cy="3744416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3DBA253-6723-194C-81EE-7BF6330FC172}"/>
              </a:ext>
            </a:extLst>
          </p:cNvPr>
          <p:cNvSpPr txBox="1"/>
          <p:nvPr/>
        </p:nvSpPr>
        <p:spPr>
          <a:xfrm>
            <a:off x="2915816" y="5167734"/>
            <a:ext cx="5256584" cy="6463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dirty="0"/>
              <a:t>El primer cop es crearà una carpeta oculta .</a:t>
            </a:r>
            <a:r>
              <a:rPr lang="ca-ES" b="1" dirty="0" err="1"/>
              <a:t>devcontainer</a:t>
            </a:r>
            <a:r>
              <a:rPr lang="ca-ES" b="1" dirty="0"/>
              <a:t> </a:t>
            </a:r>
            <a:r>
              <a:rPr lang="ca-ES" dirty="0"/>
              <a:t>que defineix l’entorn d’execució.</a:t>
            </a:r>
            <a:endParaRPr lang="ca-ES" b="1" dirty="0"/>
          </a:p>
        </p:txBody>
      </p:sp>
    </p:spTree>
    <p:extLst>
      <p:ext uri="{BB962C8B-B14F-4D97-AF65-F5344CB8AC3E}">
        <p14:creationId xmlns:p14="http://schemas.microsoft.com/office/powerpoint/2010/main" val="1141496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01E-1A11-3644-8D12-3E9C4B5C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2: Execució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73994436-2D9A-FF47-A3CD-2B059D4F6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772" y="1600200"/>
            <a:ext cx="7034456" cy="4525963"/>
          </a:xfrm>
        </p:spPr>
      </p:pic>
    </p:spTree>
    <p:extLst>
      <p:ext uri="{BB962C8B-B14F-4D97-AF65-F5344CB8AC3E}">
        <p14:creationId xmlns:p14="http://schemas.microsoft.com/office/powerpoint/2010/main" val="25568253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47492-7989-A842-993B-610B1222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Creant imatges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21ED0A-613D-554B-968B-C8A29132B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Contenidor és l’execució de la imatge, per tant, per desplegar les nostres aplicacions caldrà crear imatges.</a:t>
            </a:r>
          </a:p>
          <a:p>
            <a:pPr algn="just"/>
            <a:r>
              <a:rPr lang="ca-ES" dirty="0"/>
              <a:t>Les imatges es defineixen per capes (</a:t>
            </a:r>
            <a:r>
              <a:rPr lang="ca-ES" dirty="0" err="1"/>
              <a:t>Layered</a:t>
            </a:r>
            <a:r>
              <a:rPr lang="ca-ES" dirty="0"/>
              <a:t> File System).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B230649-1AA4-8F45-B4C2-62B0094B34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4335852"/>
            <a:ext cx="3108375" cy="1790311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09B93A0-1706-8F4C-8C46-06CDEDC2D4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160" y="3920649"/>
            <a:ext cx="4159667" cy="22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50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790DA-DB23-CC40-8B5A-EBA33423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Creant imatges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42D7CD-DCB9-534D-BB91-72C3DAFC7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Per empaquetar una aplicació caldrà crear una imatge específica.</a:t>
            </a:r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0CDDFD-46D9-2941-B489-C33A6285FF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5880" y="3284984"/>
            <a:ext cx="673224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4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4060F-FD14-A948-9039-06159919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Instruccions </a:t>
            </a:r>
            <a:r>
              <a:rPr lang="ca-ES" dirty="0" err="1"/>
              <a:t>Dockerfile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F4C25-6ABB-7448-A193-542149B66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FROM: imatge base</a:t>
            </a:r>
          </a:p>
          <a:p>
            <a:pPr algn="just"/>
            <a:r>
              <a:rPr lang="ca-ES" dirty="0"/>
              <a:t>LABEL: per indicar autor, etc.</a:t>
            </a:r>
          </a:p>
          <a:p>
            <a:pPr algn="just"/>
            <a:r>
              <a:rPr lang="ca-ES" dirty="0"/>
              <a:t>RUN: executar comandes durant el </a:t>
            </a:r>
            <a:r>
              <a:rPr lang="ca-ES" dirty="0" err="1"/>
              <a:t>build</a:t>
            </a:r>
            <a:r>
              <a:rPr lang="ca-ES" dirty="0"/>
              <a:t>.</a:t>
            </a:r>
          </a:p>
          <a:p>
            <a:pPr algn="just"/>
            <a:r>
              <a:rPr lang="ca-ES" dirty="0"/>
              <a:t>COPY: copiar arxius i carpetes a dins de la imatge. Es copien des de la carpeta del projecte.</a:t>
            </a:r>
          </a:p>
          <a:p>
            <a:pPr marL="514350" indent="-457200" algn="just"/>
            <a:r>
              <a:rPr lang="ca-ES" dirty="0"/>
              <a:t>WORKDIR: directori treball dins la imatge.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121010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4060F-FD14-A948-9039-06159919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Instruccions </a:t>
            </a:r>
            <a:r>
              <a:rPr lang="ca-ES" dirty="0" err="1"/>
              <a:t>Dockerfile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F4C25-6ABB-7448-A193-542149B66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ca-ES" dirty="0"/>
              <a:t>CMD: comandes o paràmetres per defecte a l’arrancar el contenidor (es poden sobreescriure).</a:t>
            </a:r>
          </a:p>
          <a:p>
            <a:pPr algn="just"/>
            <a:r>
              <a:rPr lang="ca-ES" dirty="0"/>
              <a:t>ENTRYPOINT: configura el contenidor com un executable.</a:t>
            </a:r>
          </a:p>
          <a:p>
            <a:pPr algn="just"/>
            <a:r>
              <a:rPr lang="ca-ES" dirty="0"/>
              <a:t>EXPOSE: per redirigir ports.</a:t>
            </a:r>
          </a:p>
          <a:p>
            <a:pPr algn="just"/>
            <a:r>
              <a:rPr lang="ca-ES" dirty="0"/>
              <a:t>ENV: configuració variables.</a:t>
            </a:r>
          </a:p>
          <a:p>
            <a:pPr algn="just"/>
            <a:r>
              <a:rPr lang="ca-ES" dirty="0"/>
              <a:t>VOLUME: munta un volum per exposar una carpeta del </a:t>
            </a:r>
            <a:r>
              <a:rPr lang="ca-ES" dirty="0" err="1"/>
              <a:t>filesystem</a:t>
            </a:r>
            <a:r>
              <a:rPr lang="ca-ES" dirty="0"/>
              <a:t> de la imatge.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76672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8268D-F967-6E42-BE4C-F82C17FE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.</a:t>
            </a:r>
            <a:r>
              <a:rPr lang="ca-ES" dirty="0" err="1"/>
              <a:t>dockerignore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9401CB-0A5F-844F-992C-BA6986282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Arxiu amb un objectiu similar al .</a:t>
            </a:r>
            <a:r>
              <a:rPr lang="ca-ES" dirty="0" err="1"/>
              <a:t>gitignore</a:t>
            </a:r>
            <a:endParaRPr lang="ca-ES" dirty="0"/>
          </a:p>
          <a:p>
            <a:pPr algn="just"/>
            <a:r>
              <a:rPr lang="ca-ES" dirty="0"/>
              <a:t>Podem definir arxius i carpetes que no volem </a:t>
            </a:r>
            <a:r>
              <a:rPr lang="ca-ES" dirty="0" err="1"/>
              <a:t>s’envïin</a:t>
            </a:r>
            <a:r>
              <a:rPr lang="ca-ES" dirty="0"/>
              <a:t> al fer el </a:t>
            </a:r>
            <a:r>
              <a:rPr lang="ca-ES" dirty="0" err="1"/>
              <a:t>build</a:t>
            </a:r>
            <a:r>
              <a:rPr lang="ca-ES" dirty="0"/>
              <a:t> (recordeu que al fer el </a:t>
            </a:r>
            <a:r>
              <a:rPr lang="ca-ES" dirty="0" err="1"/>
              <a:t>build</a:t>
            </a:r>
            <a:r>
              <a:rPr lang="ca-ES" dirty="0"/>
              <a:t> s’envia tot el context).</a:t>
            </a:r>
          </a:p>
          <a:p>
            <a:pPr algn="just"/>
            <a:r>
              <a:rPr lang="ca-ES" dirty="0"/>
              <a:t>Exemple:</a:t>
            </a:r>
          </a:p>
          <a:p>
            <a:pPr marL="0" indent="0" algn="just">
              <a:buNone/>
            </a:pPr>
            <a:r>
              <a:rPr lang="ca-ES" dirty="0"/>
              <a:t>	.git</a:t>
            </a:r>
          </a:p>
          <a:p>
            <a:pPr marL="0" indent="0" algn="just">
              <a:buNone/>
            </a:pPr>
            <a:r>
              <a:rPr lang="ca-ES" dirty="0"/>
              <a:t>	*.</a:t>
            </a:r>
            <a:r>
              <a:rPr lang="ca-ES" dirty="0" err="1"/>
              <a:t>tmp</a:t>
            </a:r>
            <a:endParaRPr lang="ca-ES" dirty="0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57141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63830-884A-684F-B371-81C61F01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Exemple </a:t>
            </a:r>
            <a:r>
              <a:rPr lang="ca-ES" dirty="0" err="1"/>
              <a:t>Dockerfile</a:t>
            </a:r>
            <a:endParaRPr lang="ca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E676C7C-9E2A-6F40-A68B-86EAEDB83F09}"/>
              </a:ext>
            </a:extLst>
          </p:cNvPr>
          <p:cNvSpPr/>
          <p:nvPr/>
        </p:nvSpPr>
        <p:spPr>
          <a:xfrm>
            <a:off x="575556" y="1628800"/>
            <a:ext cx="79928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#FROM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is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the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base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image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for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which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we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will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run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our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application</a:t>
            </a:r>
            <a:endParaRPr lang="es-E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FF"/>
                </a:solidFill>
                <a:latin typeface="Menlo" panose="020B0609030804020204" pitchFamily="49" charset="0"/>
              </a:rPr>
              <a:t>FROM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nginx:latest</a:t>
            </a:r>
            <a:endParaRPr lang="es-E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FF"/>
                </a:solidFill>
                <a:latin typeface="Menlo" panose="020B0609030804020204" pitchFamily="49" charset="0"/>
              </a:rPr>
              <a:t>LABEL 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mantainer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= “Carlos Alonso”</a:t>
            </a:r>
          </a:p>
          <a:p>
            <a:pPr marL="0" indent="0">
              <a:buNone/>
            </a:pPr>
            <a:r>
              <a:rPr lang="es-ES" dirty="0">
                <a:solidFill>
                  <a:srgbClr val="0000FF"/>
                </a:solidFill>
                <a:latin typeface="Menlo" panose="020B0609030804020204" pitchFamily="49" charset="0"/>
              </a:rPr>
              <a:t>LABEL 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description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= “2048 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game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”</a:t>
            </a:r>
          </a:p>
          <a:p>
            <a:pPr marL="0" indent="0">
              <a:buNone/>
            </a:pP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#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Copy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files and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directories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from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the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application</a:t>
            </a:r>
            <a:endParaRPr lang="es-E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FF"/>
                </a:solidFill>
                <a:latin typeface="Menlo" panose="020B0609030804020204" pitchFamily="49" charset="0"/>
              </a:rPr>
              <a:t>COPY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index.html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usr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/share/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nginx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html</a:t>
            </a:r>
            <a:endParaRPr lang="es-E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FF"/>
                </a:solidFill>
                <a:latin typeface="Menlo" panose="020B0609030804020204" pitchFamily="49" charset="0"/>
              </a:rPr>
              <a:t>COPY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favicon.ico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usr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/share/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nginx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html</a:t>
            </a:r>
            <a:endParaRPr lang="es-E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FF"/>
                </a:solidFill>
                <a:latin typeface="Menlo" panose="020B0609030804020204" pitchFamily="49" charset="0"/>
              </a:rPr>
              <a:t>COPY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Rakefile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usr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/share/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nginx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html</a:t>
            </a:r>
            <a:endParaRPr lang="es-E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FF"/>
                </a:solidFill>
                <a:latin typeface="Menlo" panose="020B0609030804020204" pitchFamily="49" charset="0"/>
              </a:rPr>
              <a:t>COPY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style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 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usr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/share/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nginx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html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style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</a:p>
          <a:p>
            <a:pPr marL="0" indent="0">
              <a:buNone/>
            </a:pPr>
            <a:r>
              <a:rPr lang="es-ES" dirty="0">
                <a:solidFill>
                  <a:srgbClr val="0000FF"/>
                </a:solidFill>
                <a:latin typeface="Menlo" panose="020B0609030804020204" pitchFamily="49" charset="0"/>
              </a:rPr>
              <a:t>COPY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meta/ 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usr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/share/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nginx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html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/meta/</a:t>
            </a:r>
          </a:p>
          <a:p>
            <a:pPr marL="0" indent="0">
              <a:buNone/>
            </a:pPr>
            <a:r>
              <a:rPr lang="es-ES" dirty="0">
                <a:solidFill>
                  <a:srgbClr val="0000FF"/>
                </a:solidFill>
                <a:latin typeface="Menlo" panose="020B0609030804020204" pitchFamily="49" charset="0"/>
              </a:rPr>
              <a:t>COPY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js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 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usr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/share/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nginx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html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s-ES" dirty="0" err="1">
                <a:solidFill>
                  <a:srgbClr val="000000"/>
                </a:solidFill>
                <a:latin typeface="Menlo" panose="020B0609030804020204" pitchFamily="49" charset="0"/>
              </a:rPr>
              <a:t>js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</a:p>
          <a:p>
            <a:pPr marL="0" indent="0">
              <a:buNone/>
            </a:pPr>
            <a:b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#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Tell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Docker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we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are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going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to use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this</a:t>
            </a:r>
            <a:r>
              <a:rPr lang="es-ES" dirty="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es-ES" dirty="0" err="1">
                <a:solidFill>
                  <a:srgbClr val="008000"/>
                </a:solidFill>
                <a:latin typeface="Menlo" panose="020B0609030804020204" pitchFamily="49" charset="0"/>
              </a:rPr>
              <a:t>port</a:t>
            </a:r>
            <a:endParaRPr lang="es-E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FF"/>
                </a:solidFill>
                <a:latin typeface="Menlo" panose="020B0609030804020204" pitchFamily="49" charset="0"/>
              </a:rPr>
              <a:t>EXPOSE</a:t>
            </a:r>
            <a:r>
              <a:rPr lang="es-ES" dirty="0">
                <a:solidFill>
                  <a:srgbClr val="000000"/>
                </a:solidFill>
                <a:latin typeface="Menlo" panose="020B0609030804020204" pitchFamily="49" charset="0"/>
              </a:rPr>
              <a:t> 80</a:t>
            </a:r>
          </a:p>
        </p:txBody>
      </p:sp>
    </p:spTree>
    <p:extLst>
      <p:ext uri="{BB962C8B-B14F-4D97-AF65-F5344CB8AC3E}">
        <p14:creationId xmlns:p14="http://schemas.microsoft.com/office/powerpoint/2010/main" val="18469986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14B5F-02F8-F14E-BBD2-C3EE639F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Creació imatge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6476BA-47EC-8442-9F18-695337681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Per construir la imatge situats a la carpeta arrel del projecte:</a:t>
            </a:r>
          </a:p>
          <a:p>
            <a:pPr marL="0" indent="0">
              <a:buNone/>
            </a:pPr>
            <a:endParaRPr lang="ca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2CA9CA-2740-C94C-92D5-8372CC4A022C}"/>
              </a:ext>
            </a:extLst>
          </p:cNvPr>
          <p:cNvSpPr txBox="1">
            <a:spLocks/>
          </p:cNvSpPr>
          <p:nvPr/>
        </p:nvSpPr>
        <p:spPr>
          <a:xfrm>
            <a:off x="1403648" y="2852936"/>
            <a:ext cx="9036496" cy="11018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>
              <a:solidFill>
                <a:srgbClr val="000007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800" dirty="0" err="1">
                <a:solidFill>
                  <a:srgbClr val="000007"/>
                </a:solidFill>
                <a:latin typeface="Consolas" panose="020B0609020204030204" pitchFamily="49" charset="0"/>
              </a:rPr>
              <a:t>docker</a:t>
            </a:r>
            <a:r>
              <a:rPr lang="es-ES" sz="2800" dirty="0">
                <a:solidFill>
                  <a:srgbClr val="000007"/>
                </a:solidFill>
                <a:latin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rgbClr val="000007"/>
                </a:solidFill>
                <a:latin typeface="Consolas" panose="020B0609020204030204" pitchFamily="49" charset="0"/>
              </a:rPr>
              <a:t>build</a:t>
            </a:r>
            <a:r>
              <a:rPr lang="es-ES" sz="2800" dirty="0">
                <a:solidFill>
                  <a:srgbClr val="000007"/>
                </a:solidFill>
                <a:latin typeface="Consolas" panose="020B0609020204030204" pitchFamily="49" charset="0"/>
              </a:rPr>
              <a:t> -t </a:t>
            </a:r>
            <a:r>
              <a:rPr lang="es-ES" sz="2800">
                <a:solidFill>
                  <a:srgbClr val="000007"/>
                </a:solidFill>
                <a:latin typeface="Consolas" panose="020B0609020204030204" pitchFamily="49" charset="0"/>
              </a:rPr>
              <a:t>“calonso6/2048</a:t>
            </a:r>
            <a:r>
              <a:rPr lang="es-ES" sz="2800" dirty="0">
                <a:solidFill>
                  <a:srgbClr val="000007"/>
                </a:solidFill>
                <a:latin typeface="Consolas" panose="020B0609020204030204" pitchFamily="49" charset="0"/>
              </a:rPr>
              <a:t>” 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6450791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6BC37-8F1C-8248-8130-53FDB607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Publicar imatges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ED70C5-8C71-FF47-8280-AFD164155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 err="1"/>
              <a:t>Aquestes</a:t>
            </a:r>
            <a:r>
              <a:rPr lang="es-ES" dirty="0"/>
              <a:t> noves </a:t>
            </a:r>
            <a:r>
              <a:rPr lang="es-ES" dirty="0" err="1"/>
              <a:t>imatges</a:t>
            </a:r>
            <a:r>
              <a:rPr lang="es-ES" dirty="0"/>
              <a:t> es poden publicar en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Hub</a:t>
            </a:r>
            <a:r>
              <a:rPr lang="es-ES" dirty="0"/>
              <a:t>, </a:t>
            </a:r>
            <a:r>
              <a:rPr lang="es-ES" dirty="0" err="1"/>
              <a:t>Azure</a:t>
            </a:r>
            <a:r>
              <a:rPr lang="es-ES" dirty="0"/>
              <a:t>, etc.</a:t>
            </a:r>
          </a:p>
          <a:p>
            <a:endParaRPr lang="ca-ES" dirty="0"/>
          </a:p>
        </p:txBody>
      </p:sp>
      <p:pic>
        <p:nvPicPr>
          <p:cNvPr id="4" name="Picture 2" descr="Resultat d'imatges de docker pull">
            <a:extLst>
              <a:ext uri="{FF2B5EF4-FFF2-40B4-BE49-F238E27FC236}">
                <a16:creationId xmlns:a16="http://schemas.microsoft.com/office/drawing/2014/main" id="{7776FE05-81CD-8142-B344-19CECF61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763" y="2996952"/>
            <a:ext cx="4848473" cy="300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81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BFD13-8778-6147-8A97-C330BA0A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VM </a:t>
            </a:r>
            <a:r>
              <a:rPr lang="ca-ES" dirty="0" err="1"/>
              <a:t>vs</a:t>
            </a:r>
            <a:r>
              <a:rPr lang="ca-ES" dirty="0"/>
              <a:t> contenidors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EFE2D92-9725-514F-911F-3AD8A263C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44824"/>
            <a:ext cx="8229600" cy="349758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5CDD3DF-BA51-3743-8FAC-CFB37FD1623C}"/>
              </a:ext>
            </a:extLst>
          </p:cNvPr>
          <p:cNvSpPr txBox="1"/>
          <p:nvPr/>
        </p:nvSpPr>
        <p:spPr>
          <a:xfrm>
            <a:off x="1799692" y="5737996"/>
            <a:ext cx="5544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100" dirty="0"/>
              <a:t>font: </a:t>
            </a:r>
            <a:r>
              <a:rPr lang="ca-ES" sz="1100" dirty="0" err="1">
                <a:hlinkClick r:id="rId3"/>
              </a:rPr>
              <a:t>blog.docker.com</a:t>
            </a:r>
            <a:endParaRPr lang="ca-ES" sz="1100" dirty="0"/>
          </a:p>
        </p:txBody>
      </p:sp>
    </p:spTree>
    <p:extLst>
      <p:ext uri="{BB962C8B-B14F-4D97-AF65-F5344CB8AC3E}">
        <p14:creationId xmlns:p14="http://schemas.microsoft.com/office/powerpoint/2010/main" val="3481978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759B5-1114-3E4E-87CF-D70433DD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Publicar imatges a </a:t>
            </a:r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Hub</a:t>
            </a:r>
            <a:endParaRPr lang="ca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CE3EE9-4444-E346-BCD9-C5DB3A08963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5576" y="1556792"/>
            <a:ext cx="8229600" cy="16189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b="1" dirty="0">
              <a:solidFill>
                <a:srgbClr val="00000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2800" dirty="0" err="1">
                <a:solidFill>
                  <a:srgbClr val="000007"/>
                </a:solidFill>
                <a:latin typeface="Consolas" panose="020B0609020204030204" pitchFamily="49" charset="0"/>
              </a:rPr>
              <a:t>docker</a:t>
            </a:r>
            <a:r>
              <a:rPr lang="es-ES" sz="2800" dirty="0">
                <a:solidFill>
                  <a:srgbClr val="000007"/>
                </a:solidFill>
                <a:latin typeface="Consolas" panose="020B0609020204030204" pitchFamily="49" charset="0"/>
              </a:rPr>
              <a:t> </a:t>
            </a:r>
            <a:r>
              <a:rPr lang="es-ES" sz="2800" dirty="0" err="1">
                <a:solidFill>
                  <a:srgbClr val="000007"/>
                </a:solidFill>
                <a:latin typeface="Consolas" panose="020B0609020204030204" pitchFamily="49" charset="0"/>
              </a:rPr>
              <a:t>push</a:t>
            </a:r>
            <a:r>
              <a:rPr lang="es-ES" sz="2800" dirty="0">
                <a:solidFill>
                  <a:srgbClr val="000007"/>
                </a:solidFill>
                <a:latin typeface="Consolas" panose="020B0609020204030204" pitchFamily="49" charset="0"/>
              </a:rPr>
              <a:t> calonso6/2048:1.0</a:t>
            </a:r>
          </a:p>
          <a:p>
            <a:pPr marL="0" indent="0">
              <a:buNone/>
            </a:pPr>
            <a:endParaRPr lang="es-ES" sz="2800" dirty="0">
              <a:solidFill>
                <a:srgbClr val="000007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B011C7-6D62-FA40-9A17-ABB2138F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549" y="3163654"/>
            <a:ext cx="7857654" cy="29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03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DDBED-C087-384F-9162-27388E27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Orquestració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66D6DF-01A3-5E49-AB0A-3A6CAFC2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Permet crear entorns </a:t>
            </a:r>
            <a:r>
              <a:rPr lang="ca-ES" dirty="0" err="1"/>
              <a:t>multicontenidor</a:t>
            </a:r>
            <a:r>
              <a:rPr lang="ca-ES" dirty="0"/>
              <a:t>:</a:t>
            </a:r>
          </a:p>
          <a:p>
            <a:pPr lvl="1" algn="just"/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Compose</a:t>
            </a:r>
            <a:r>
              <a:rPr lang="ca-ES" dirty="0"/>
              <a:t> per crear entorns bàsicament en un sol host.</a:t>
            </a:r>
          </a:p>
          <a:p>
            <a:pPr lvl="1"/>
            <a:r>
              <a:rPr lang="ca-ES" dirty="0" err="1"/>
              <a:t>Kubernetes</a:t>
            </a:r>
            <a:r>
              <a:rPr lang="ca-ES" dirty="0"/>
              <a:t> per crear clústers</a:t>
            </a:r>
          </a:p>
        </p:txBody>
      </p:sp>
    </p:spTree>
    <p:extLst>
      <p:ext uri="{BB962C8B-B14F-4D97-AF65-F5344CB8AC3E}">
        <p14:creationId xmlns:p14="http://schemas.microsoft.com/office/powerpoint/2010/main" val="3579594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B8DED6-2B2A-DA45-88DB-E69E70CB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compose</a:t>
            </a:r>
            <a:endParaRPr lang="ca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22E057-BBA8-1049-AD20-0F3C8AFC5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34" y="1600200"/>
            <a:ext cx="5252931" cy="4525963"/>
          </a:xfrm>
        </p:spPr>
      </p:pic>
    </p:spTree>
    <p:extLst>
      <p:ext uri="{BB962C8B-B14F-4D97-AF65-F5344CB8AC3E}">
        <p14:creationId xmlns:p14="http://schemas.microsoft.com/office/powerpoint/2010/main" val="1012510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8DA99-C1B4-3542-863E-5C01B69D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Per seguir...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99632-B596-6949-82BA-E5527AB79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Documentation</a:t>
            </a:r>
            <a:r>
              <a:rPr lang="ca-ES" dirty="0"/>
              <a:t>:</a:t>
            </a:r>
          </a:p>
          <a:p>
            <a:pPr marL="0" indent="0">
              <a:buNone/>
            </a:pPr>
            <a:r>
              <a:rPr lang="ca-ES" dirty="0"/>
              <a:t>	</a:t>
            </a:r>
            <a:r>
              <a:rPr lang="ca-ES" sz="2800" dirty="0">
                <a:hlinkClick r:id="rId2"/>
              </a:rPr>
              <a:t>https://docs.docker.com</a:t>
            </a:r>
            <a:endParaRPr lang="ca-ES" dirty="0"/>
          </a:p>
          <a:p>
            <a:endParaRPr lang="ca-ES" dirty="0"/>
          </a:p>
          <a:p>
            <a:r>
              <a:rPr lang="ca-ES" dirty="0"/>
              <a:t>Play </a:t>
            </a:r>
            <a:r>
              <a:rPr lang="ca-ES" dirty="0" err="1"/>
              <a:t>with</a:t>
            </a:r>
            <a:r>
              <a:rPr lang="ca-ES" dirty="0"/>
              <a:t> </a:t>
            </a:r>
            <a:r>
              <a:rPr lang="ca-ES" dirty="0" err="1"/>
              <a:t>Docker</a:t>
            </a:r>
            <a:r>
              <a:rPr lang="ca-ES" dirty="0"/>
              <a:t> (laboratoris)</a:t>
            </a:r>
          </a:p>
          <a:p>
            <a:pPr marL="0" indent="0">
              <a:buNone/>
            </a:pPr>
            <a:r>
              <a:rPr lang="ca-ES" dirty="0"/>
              <a:t>	</a:t>
            </a:r>
            <a:r>
              <a:rPr lang="ca-ES" sz="2800" dirty="0">
                <a:hlinkClick r:id="rId3"/>
              </a:rPr>
              <a:t>https://www.docker.com/play-with-docker</a:t>
            </a:r>
            <a:endParaRPr lang="ca-ES" dirty="0"/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38774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Altres</a:t>
            </a:r>
            <a:r>
              <a:rPr lang="en-US" dirty="0"/>
              <a:t> </a:t>
            </a:r>
            <a:r>
              <a:rPr lang="en-US" dirty="0" err="1"/>
              <a:t>dubtes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GRÀCIES!!</a:t>
            </a:r>
          </a:p>
        </p:txBody>
      </p:sp>
    </p:spTree>
    <p:extLst>
      <p:ext uri="{BB962C8B-B14F-4D97-AF65-F5344CB8AC3E}">
        <p14:creationId xmlns:p14="http://schemas.microsoft.com/office/powerpoint/2010/main" val="62680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67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AB736-971D-B94C-8E4F-5D9F5848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/>
          <a:p>
            <a:r>
              <a:rPr lang="ca-ES" dirty="0" err="1"/>
              <a:t>Docker</a:t>
            </a:r>
            <a:r>
              <a:rPr lang="ca-ES" dirty="0"/>
              <a:t>: execució contenidors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B22645-6AFA-1C43-99C1-B3B54462F432}"/>
              </a:ext>
            </a:extLst>
          </p:cNvPr>
          <p:cNvSpPr/>
          <p:nvPr/>
        </p:nvSpPr>
        <p:spPr>
          <a:xfrm>
            <a:off x="1187624" y="5157192"/>
            <a:ext cx="2736304" cy="9361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Linux Container </a:t>
            </a:r>
            <a:r>
              <a:rPr lang="ca-ES" dirty="0" err="1"/>
              <a:t>Support</a:t>
            </a:r>
            <a:endParaRPr lang="ca-ES" dirty="0"/>
          </a:p>
          <a:p>
            <a:pPr algn="ctr"/>
            <a:r>
              <a:rPr lang="ca-ES" dirty="0"/>
              <a:t>(LXC)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68E701-D51E-5448-92C8-0DFE29829642}"/>
              </a:ext>
            </a:extLst>
          </p:cNvPr>
          <p:cNvSpPr/>
          <p:nvPr/>
        </p:nvSpPr>
        <p:spPr>
          <a:xfrm>
            <a:off x="1187624" y="3933056"/>
            <a:ext cx="2736304" cy="9361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Engine</a:t>
            </a:r>
            <a:endParaRPr lang="ca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FA26F32-4DA3-B34F-822E-0BD659901894}"/>
              </a:ext>
            </a:extLst>
          </p:cNvPr>
          <p:cNvSpPr/>
          <p:nvPr/>
        </p:nvSpPr>
        <p:spPr>
          <a:xfrm>
            <a:off x="1187624" y="2744428"/>
            <a:ext cx="273630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Linux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65C8B87-19B4-DE44-8149-21AAC767764C}"/>
              </a:ext>
            </a:extLst>
          </p:cNvPr>
          <p:cNvSpPr/>
          <p:nvPr/>
        </p:nvSpPr>
        <p:spPr>
          <a:xfrm>
            <a:off x="4716016" y="5157192"/>
            <a:ext cx="2736304" cy="9361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Windows Server</a:t>
            </a:r>
          </a:p>
          <a:p>
            <a:pPr algn="ctr"/>
            <a:r>
              <a:rPr lang="ca-ES" dirty="0"/>
              <a:t>Container </a:t>
            </a:r>
            <a:r>
              <a:rPr lang="ca-ES" dirty="0" err="1"/>
              <a:t>Support</a:t>
            </a:r>
            <a:endParaRPr lang="ca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568808D-CA45-484C-9EA0-28B7FBE2A06C}"/>
              </a:ext>
            </a:extLst>
          </p:cNvPr>
          <p:cNvSpPr/>
          <p:nvPr/>
        </p:nvSpPr>
        <p:spPr>
          <a:xfrm>
            <a:off x="4788024" y="3933056"/>
            <a:ext cx="2736304" cy="9361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/>
              <a:t>Docker</a:t>
            </a:r>
            <a:r>
              <a:rPr lang="ca-ES" dirty="0"/>
              <a:t> </a:t>
            </a:r>
            <a:r>
              <a:rPr lang="ca-ES" dirty="0" err="1"/>
              <a:t>Engine</a:t>
            </a:r>
            <a:endParaRPr lang="ca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47E8389-E48F-674E-B942-42189D531371}"/>
              </a:ext>
            </a:extLst>
          </p:cNvPr>
          <p:cNvSpPr/>
          <p:nvPr/>
        </p:nvSpPr>
        <p:spPr>
          <a:xfrm>
            <a:off x="4788024" y="2744428"/>
            <a:ext cx="273630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Windows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E423755-198D-5B44-AF8B-F8B6D2F27B22}"/>
              </a:ext>
            </a:extLst>
          </p:cNvPr>
          <p:cNvSpPr/>
          <p:nvPr/>
        </p:nvSpPr>
        <p:spPr>
          <a:xfrm>
            <a:off x="1187624" y="1525650"/>
            <a:ext cx="6336704" cy="9361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/>
              <a:t>Docker</a:t>
            </a:r>
            <a:r>
              <a:rPr lang="ca-ES" dirty="0"/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3393786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123F18-1A90-4740-94A9-23F22DA2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Avantatges </a:t>
            </a:r>
            <a:r>
              <a:rPr lang="ca-ES" dirty="0" err="1"/>
              <a:t>Docker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A9166A-31AF-8A45-A952-ADAD77A02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Evita el conflicte entre diferents aplicacions.</a:t>
            </a:r>
          </a:p>
          <a:p>
            <a:pPr algn="just"/>
            <a:r>
              <a:rPr lang="ca-ES" dirty="0"/>
              <a:t>Disposar de múltiples entorns de desenvolupament de forma senzilla.</a:t>
            </a:r>
          </a:p>
          <a:p>
            <a:pPr algn="just"/>
            <a:r>
              <a:rPr lang="ca-ES" dirty="0"/>
              <a:t>Desplegar exactament el mateix que s’ha desenvolupat → desplegant contenidors enlloc de codi.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022667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87570A4A-8319-416B-A2CF-5D8F18250188}"/>
    </a:ext>
  </a:extLst>
</a:theme>
</file>

<file path=ppt/theme/theme2.xml><?xml version="1.0" encoding="utf-8"?>
<a:theme xmlns:a="http://schemas.openxmlformats.org/drawingml/2006/main" name="Plantilla per formadors i formadores Agost 2017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F679C022-55E1-46E9-BAB6-E45E18CD5A34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0EEA5066-0E5B-442D-ADFE-C7165054D078}"/>
    </a:ext>
  </a:extLst>
</a:theme>
</file>

<file path=ppt/theme/theme4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BASA-Plantilla formadors i formadores-CAT-2018</Template>
  <TotalTime>842</TotalTime>
  <Words>2003</Words>
  <Application>Microsoft Macintosh PowerPoint</Application>
  <PresentationFormat>Presentación en pantalla (4:3)</PresentationFormat>
  <Paragraphs>312</Paragraphs>
  <Slides>75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75</vt:i4>
      </vt:variant>
    </vt:vector>
  </HeadingPairs>
  <TitlesOfParts>
    <vt:vector size="82" baseType="lpstr">
      <vt:lpstr>Arial</vt:lpstr>
      <vt:lpstr>Calibri</vt:lpstr>
      <vt:lpstr>Consolas</vt:lpstr>
      <vt:lpstr>Menlo</vt:lpstr>
      <vt:lpstr>Tema de Office</vt:lpstr>
      <vt:lpstr>Plantilla per formadors i formadores Agost 2017</vt:lpstr>
      <vt:lpstr>Diseño personalizado</vt:lpstr>
      <vt:lpstr>Presentación de PowerPoint</vt:lpstr>
      <vt:lpstr>Presentación de PowerPoint</vt:lpstr>
      <vt:lpstr>Agenda</vt:lpstr>
      <vt:lpstr>Què és Docker</vt:lpstr>
      <vt:lpstr>Què és un contenidor?</vt:lpstr>
      <vt:lpstr>Contenidors i imatges</vt:lpstr>
      <vt:lpstr>VM vs contenidors</vt:lpstr>
      <vt:lpstr>Docker: execució contenidors</vt:lpstr>
      <vt:lpstr>Avantatges Docker</vt:lpstr>
      <vt:lpstr>Instal·lant Docker al nostre equip</vt:lpstr>
      <vt:lpstr>Docker Desktop</vt:lpstr>
      <vt:lpstr>Requeriments Windows 10</vt:lpstr>
      <vt:lpstr>Docker Toolbox</vt:lpstr>
      <vt:lpstr>Docker engine</vt:lpstr>
      <vt:lpstr>Docker Hub</vt:lpstr>
      <vt:lpstr>Docker Hub</vt:lpstr>
      <vt:lpstr>Docker Desktop </vt:lpstr>
      <vt:lpstr>Docker Desktop: configuracions</vt:lpstr>
      <vt:lpstr>Docker Desktop: configuracions</vt:lpstr>
      <vt:lpstr>Docker Desktop: comprovació</vt:lpstr>
      <vt:lpstr>Executant contenidors</vt:lpstr>
      <vt:lpstr>Executant contenidors: hello world</vt:lpstr>
      <vt:lpstr>Executant contenidors: servidor web</vt:lpstr>
      <vt:lpstr>Executant contenidors: servidor web</vt:lpstr>
      <vt:lpstr>Processos llarga durada</vt:lpstr>
      <vt:lpstr>Contenidor interactiu: Ubuntu</vt:lpstr>
      <vt:lpstr>Comandes bàsiques</vt:lpstr>
      <vt:lpstr>Temps de practicar</vt:lpstr>
      <vt:lpstr>Exercicis</vt:lpstr>
      <vt:lpstr>Eines i utilitats</vt:lpstr>
      <vt:lpstr>Visual Studio Code</vt:lpstr>
      <vt:lpstr>Visual Studio Code</vt:lpstr>
      <vt:lpstr>Azure Data Studio</vt:lpstr>
      <vt:lpstr>Contenidors i dades</vt:lpstr>
      <vt:lpstr>Cicle d’un contenidor</vt:lpstr>
      <vt:lpstr>Contenidors i dades</vt:lpstr>
      <vt:lpstr>Contenidors i dades</vt:lpstr>
      <vt:lpstr>Volums</vt:lpstr>
      <vt:lpstr>Tipus volums</vt:lpstr>
      <vt:lpstr>Exemple volum muntat</vt:lpstr>
      <vt:lpstr>Exemple volum muntat</vt:lpstr>
      <vt:lpstr>Exemple volum dades</vt:lpstr>
      <vt:lpstr>Crear volum de dades</vt:lpstr>
      <vt:lpstr>Usar volum de dades</vt:lpstr>
      <vt:lpstr>Compartint contenidors</vt:lpstr>
      <vt:lpstr>Exemple cas 1</vt:lpstr>
      <vt:lpstr>Exemple cas 2</vt:lpstr>
      <vt:lpstr>Entorns de desenvolupament</vt:lpstr>
      <vt:lpstr>Exemple 1: SQL Server</vt:lpstr>
      <vt:lpstr>Exemple 1: volum i contenidor</vt:lpstr>
      <vt:lpstr>Exemple 1: administració</vt:lpstr>
      <vt:lpstr>Exemple 1: connexió</vt:lpstr>
      <vt:lpstr>Exemple 1: administració</vt:lpstr>
      <vt:lpstr>Exemple 1: administració</vt:lpstr>
      <vt:lpstr>Exemple 1: administració</vt:lpstr>
      <vt:lpstr>Exemple 1: persistència</vt:lpstr>
      <vt:lpstr>Exemple 2: Programar en Java</vt:lpstr>
      <vt:lpstr>Exemple 2: Connexió</vt:lpstr>
      <vt:lpstr>Exemple 2: selecció contenidor</vt:lpstr>
      <vt:lpstr>Exemple 2: Execució</vt:lpstr>
      <vt:lpstr>Exemple 2: Execució</vt:lpstr>
      <vt:lpstr>Creant imatges</vt:lpstr>
      <vt:lpstr>Creant imatges</vt:lpstr>
      <vt:lpstr>Instruccions Dockerfile</vt:lpstr>
      <vt:lpstr>Instruccions Dockerfile</vt:lpstr>
      <vt:lpstr>.dockerignore</vt:lpstr>
      <vt:lpstr>Exemple Dockerfile</vt:lpstr>
      <vt:lpstr>Creació imatge</vt:lpstr>
      <vt:lpstr>Publicar imatges</vt:lpstr>
      <vt:lpstr>Publicar imatges a Docker Hub</vt:lpstr>
      <vt:lpstr>Orquestració</vt:lpstr>
      <vt:lpstr>Docker compose</vt:lpstr>
      <vt:lpstr>Per seguir...</vt:lpstr>
      <vt:lpstr>Altres dubtes?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Laia Peiron Majos</dc:creator>
  <cp:lastModifiedBy>SANDRA RODRÍGUEZ PAYO</cp:lastModifiedBy>
  <cp:revision>41</cp:revision>
  <cp:lastPrinted>2020-06-28T09:05:20Z</cp:lastPrinted>
  <dcterms:created xsi:type="dcterms:W3CDTF">2018-12-24T15:24:30Z</dcterms:created>
  <dcterms:modified xsi:type="dcterms:W3CDTF">2021-10-28T12:04:30Z</dcterms:modified>
</cp:coreProperties>
</file>